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4" r:id="rId31"/>
    <p:sldId id="285" r:id="rId32"/>
    <p:sldId id="286" r:id="rId33"/>
    <p:sldId id="289"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Now" pitchFamily="2" charset="77"/>
      <p:regular r:id="rId40"/>
    </p:embeddedFont>
    <p:embeddedFont>
      <p:font typeface="Now Bold" pitchFamily="2" charset="77"/>
      <p:regular r:id="rId41"/>
    </p:embeddedFont>
    <p:embeddedFont>
      <p:font typeface="Poppins" pitchFamily="2" charset="77"/>
      <p:regular r:id="rId42"/>
      <p:bold r:id="rId43"/>
      <p:italic r:id="rId44"/>
      <p:boldItalic r:id="rId45"/>
    </p:embeddedFont>
    <p:embeddedFont>
      <p:font typeface="Rubik One" panose="02000604000000020004" pitchFamily="2" charset="-79"/>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7" autoAdjust="0"/>
    <p:restoredTop sz="71725" autoAdjust="0"/>
  </p:normalViewPr>
  <p:slideViewPr>
    <p:cSldViewPr>
      <p:cViewPr varScale="1">
        <p:scale>
          <a:sx n="50" d="100"/>
          <a:sy n="50" d="100"/>
        </p:scale>
        <p:origin x="11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Designed and created by Dandi Yang. Do not duplicate or upload with the express written permission of the author.</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80510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you are complimented- do you get embarrassed instead of being happy and appreciate of the compliment?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There are going to be situations that you won’t like, some things you can’t control (the weather, a late bus), some things you can- regardless, you can do something about your perception. Instead of being mad about how cold it is outside, think of it as an excuse to stay inside and drink hot chocolate!</a:t>
            </a:r>
          </a:p>
          <a:p>
            <a:endParaRPr lang="en-US" dirty="0"/>
          </a:p>
          <a:p>
            <a:pPr marL="171450" indent="-171450">
              <a:buFont typeface="Arial" panose="020B0604020202020204" pitchFamily="34" charset="0"/>
              <a:buChar char="•"/>
            </a:pPr>
            <a:r>
              <a:rPr lang="en-US" dirty="0"/>
              <a:t>Focus on the positive and de-emphasize the negative (ex. an embarrassing memory-friends had a good laugh, good story to tell).</a:t>
            </a:r>
          </a:p>
          <a:p>
            <a:pPr marL="171450" indent="-171450">
              <a:buFont typeface="Arial" panose="020B0604020202020204" pitchFamily="34" charset="0"/>
              <a:buChar char="•"/>
            </a:pPr>
            <a:r>
              <a:rPr lang="en-US" dirty="0"/>
              <a:t>Pay more attention to the good things around you.</a:t>
            </a:r>
          </a:p>
          <a:p>
            <a:pPr marL="171450" indent="-171450">
              <a:buFont typeface="Arial" panose="020B0604020202020204" pitchFamily="34" charset="0"/>
              <a:buChar char="•"/>
            </a:pPr>
            <a:r>
              <a:rPr lang="en-US" dirty="0"/>
              <a:t>Positive aspects: Instead of being sad that you are in a hospital, perhaps the experience made you realize you want to be a doctor.</a:t>
            </a:r>
          </a:p>
          <a:p>
            <a:pPr marL="171450" indent="-171450">
              <a:buFont typeface="Arial" panose="020B0604020202020204" pitchFamily="34" charset="0"/>
              <a:buChar char="•"/>
            </a:pPr>
            <a:r>
              <a:rPr lang="en-US" dirty="0"/>
              <a:t>Learn to appreciate what you have- ex. a parent can be grateful of the extra time that they got to spend with their child who has cancer because of the current treatment options that we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you are complimented- do you get embarrassed instead of being happy and appreciate of the compliment?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Gratitude means appreciating the good things in life, no matter how big or small. Making the practice of gratitude a regular part of your day can build happiness, self-esteem, and provide other health benefits.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Another explanation is behavioral. It is possible that optimists enjoy better health and longer lives than pessimists because they lead healthier lifestyles, build stronger social support networks, and get better medical care. Indeed, some studies report that optimists are more likely to exercise, less likely to smoke, more likely to live with a spouse, and more likely to follow medical advice than pessimists.</a:t>
            </a:r>
          </a:p>
          <a:p>
            <a:endParaRPr lang="en-US" dirty="0"/>
          </a:p>
          <a:p>
            <a:r>
              <a:rPr lang="en-US" b="1" dirty="0"/>
              <a:t>BLAMING THE VICTIM </a:t>
            </a:r>
          </a:p>
          <a:p>
            <a:r>
              <a:rPr lang="en-US" dirty="0"/>
              <a:t>In spite of our best efforts to manage stress and have a positive outlook on life, disease happens. The mentality that disease is the “fault” of the victim is not a productive approach to health. A more constructive approach to health is to acknowledge that how we think and feel does have an impact on our health, yet some disease and death are inevitable.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Humour</a:t>
            </a:r>
            <a:r>
              <a:rPr lang="en-US" dirty="0"/>
              <a:t> can be a great mechanism for dealing with stress.  Jokes and witty conversation can make you feel closer to the people around you. In addition, a key element of jokes is that they force you to look at the same situation in different ways. Reappraising a difficult situation involves recognizing that it may have a hidden benefit or may not be as bad as it first appeared. People who used </a:t>
            </a:r>
            <a:r>
              <a:rPr lang="en-US" dirty="0" err="1"/>
              <a:t>humour</a:t>
            </a:r>
            <a:r>
              <a:rPr lang="en-US" dirty="0"/>
              <a:t> a lot were more likely to find new ways to think about the stressful situation, which was related to decreases in stress.  </a:t>
            </a:r>
          </a:p>
          <a:p>
            <a:endParaRPr lang="en-US" dirty="0"/>
          </a:p>
          <a:p>
            <a:r>
              <a:rPr lang="en-US" b="1" dirty="0" err="1"/>
              <a:t>Humour</a:t>
            </a:r>
            <a:r>
              <a:rPr lang="en-US" b="1" dirty="0"/>
              <a:t> and laughter</a:t>
            </a:r>
            <a:r>
              <a:rPr lang="en-US" dirty="0"/>
              <a:t>: provides relieve from anxiety, stress, tension, outlet for anger, escape from reality, improve immune system, increase tolerance and pain.</a:t>
            </a:r>
          </a:p>
          <a:p>
            <a:r>
              <a:rPr lang="en-US" dirty="0"/>
              <a:t>However, negative forms of </a:t>
            </a:r>
            <a:r>
              <a:rPr lang="en-US" dirty="0" err="1"/>
              <a:t>humour</a:t>
            </a:r>
            <a:r>
              <a:rPr lang="en-US" dirty="0"/>
              <a:t>—particularly jokes that people make at their own expense—can backfire.  These jokes can decrease social support and can make it harder for people to reappraise situations.  Ultimately, these jokes may lead to higher levels of stress.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/DB_cSy0IIOg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Evaluation of his or her own worth, beliefs about ones self</a:t>
            </a:r>
          </a:p>
          <a:p>
            <a:pPr marL="171450" indent="-171450">
              <a:buFont typeface="Arial" panose="020B0604020202020204" pitchFamily="34" charset="0"/>
              <a:buChar char="•"/>
            </a:pPr>
            <a:r>
              <a:rPr lang="en-US" dirty="0"/>
              <a:t>Self esteem is a predictor of certain outcomes, such as academic achievement, happiness, satisfaction in marriage and relationships, and criminal </a:t>
            </a:r>
            <a:r>
              <a:rPr lang="en-US" dirty="0" err="1"/>
              <a:t>behaviour</a:t>
            </a:r>
            <a:r>
              <a:rPr lang="en-US" dirty="0"/>
              <a:t>.</a:t>
            </a:r>
          </a:p>
          <a:p>
            <a:endParaRPr lang="en-US" dirty="0"/>
          </a:p>
          <a:p>
            <a:r>
              <a:rPr lang="en-US" dirty="0"/>
              <a:t>The way you feel about yourself, your self-esteem, impacts your happiness level and also can make life more or less stressful for you. For example, if you trust your ability to handle what comes, you will be more likely to see difficult situations as a challenge instead of as a threat; conversely, if you don’t trust your own ability to handle things, you will be more likely to see new situations as threatening and stress-provoking.</a:t>
            </a:r>
          </a:p>
          <a:p>
            <a:endParaRPr lang="en-US" dirty="0"/>
          </a:p>
          <a:p>
            <a:pPr marL="171450" indent="-171450">
              <a:buFont typeface="Arial" panose="020B0604020202020204" pitchFamily="34" charset="0"/>
              <a:buChar char="•"/>
            </a:pPr>
            <a:r>
              <a:rPr lang="en-US" dirty="0"/>
              <a:t>Self efficacy- belief that one can be successful at doing something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Self-efficacy also determines what goals we choose to pursue, how we go about accomplishing those goals, and how we reflect upon our own performance.</a:t>
            </a:r>
          </a:p>
          <a:p>
            <a:endParaRPr lang="en-US" dirty="0"/>
          </a:p>
          <a:p>
            <a:r>
              <a:rPr lang="en-US" dirty="0"/>
              <a:t>People with a strong sense of self-efficacy:</a:t>
            </a:r>
          </a:p>
          <a:p>
            <a:pPr marL="171450" indent="-171450">
              <a:buFont typeface="Arial" panose="020B0604020202020204" pitchFamily="34" charset="0"/>
              <a:buChar char="•"/>
            </a:pPr>
            <a:r>
              <a:rPr lang="en-US" dirty="0"/>
              <a:t>Develop deeper interest in the activities in which they participate</a:t>
            </a:r>
          </a:p>
          <a:p>
            <a:pPr marL="171450" indent="-171450">
              <a:buFont typeface="Arial" panose="020B0604020202020204" pitchFamily="34" charset="0"/>
              <a:buChar char="•"/>
            </a:pPr>
            <a:r>
              <a:rPr lang="en-US" dirty="0"/>
              <a:t>Form a stronger sense of commitment to their interests and activities</a:t>
            </a:r>
          </a:p>
          <a:p>
            <a:pPr marL="171450" indent="-171450">
              <a:buFont typeface="Arial" panose="020B0604020202020204" pitchFamily="34" charset="0"/>
              <a:buChar char="•"/>
            </a:pPr>
            <a:r>
              <a:rPr lang="en-US" dirty="0"/>
              <a:t>Recover quickly from setbacks and disappointments</a:t>
            </a:r>
          </a:p>
          <a:p>
            <a:pPr marL="171450" indent="-171450">
              <a:buFont typeface="Arial" panose="020B0604020202020204" pitchFamily="34" charset="0"/>
              <a:buChar char="•"/>
            </a:pPr>
            <a:r>
              <a:rPr lang="en-US" dirty="0"/>
              <a:t>View challenging problems as tasks to be mastered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If you are able to develop the ability to see the glass as half-full, this can contribute to feelings of self-efficacy as well as overall happiness and peace of mind.  Moreover, there are many proven benefits to optimism, so developing a greater sense of it, creating thinking habits that skew toward optimism, can provide these benefits for your health and general happiness.</a:t>
            </a:r>
            <a:br>
              <a:rPr lang="en-US" dirty="0"/>
            </a:br>
            <a:endParaRPr lang="en-US" dirty="0"/>
          </a:p>
          <a:p>
            <a:r>
              <a:rPr lang="en-US" dirty="0"/>
              <a:t>2) One thing that has a major influence on a person’s self-esteem is their ‘self-talk’, the way they talk to themselves, interpret things, and comment on life inside their heads. A thinking style that is habitually negative can perpetuate a negative view of one’s life and self, as well as cause other problems. – journal writing, thought stopping, changing the language</a:t>
            </a:r>
            <a:br>
              <a:rPr lang="en-US" dirty="0"/>
            </a:br>
            <a:endParaRPr lang="en-US" dirty="0"/>
          </a:p>
          <a:p>
            <a:r>
              <a:rPr lang="en-US" dirty="0"/>
              <a:t>3) Even simply becoming immersed in hobbies can help with self-esteem  Learning what you are able to do well can provide you with a new view of yourself and a new level of self-respect.</a:t>
            </a:r>
          </a:p>
          <a:p>
            <a:r>
              <a:rPr lang="en-US" dirty="0"/>
              <a:t> Hobbies can also help you to relieve stress, so hobbies can provide a double-win.</a:t>
            </a:r>
          </a:p>
          <a:p>
            <a:endParaRPr lang="en-US" dirty="0"/>
          </a:p>
          <a:p>
            <a:r>
              <a:rPr lang="en-US" dirty="0"/>
              <a:t>4) We can all feel negative from time to time, but some friends can tear you down instead of building you up, and those people can wear away at your self-esteem more than you may realize.  Learning to identify and create boundaries with those who drain us of our self-esteem can help.  Identifying and cultivating relationships with more supportive friends can build us up immensely as well. Help yourself cultivate the social life you deserve.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begin, please feel free to open up this video, keep in the background and and enjoy some chill, lo-fi beats as you navigate through this lecture. Or watch the video in between work sessions to destress and refocus.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232870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Locus of Control </a:t>
            </a:r>
            <a:r>
              <a:rPr lang="en-US" dirty="0"/>
              <a:t>- There are generally two ways of seeing our level of control in any given situation, which ascribes our chances of future success or failure to either internal or external causes. Having an internal locus of control assumes we are responsible for the outcomes of our own actions. Having an external locus of control assumes whatever happens to us is unrelated to our own </a:t>
            </a:r>
            <a:r>
              <a:rPr lang="en-US" dirty="0" err="1"/>
              <a:t>behaviour</a:t>
            </a:r>
            <a:r>
              <a:rPr lang="en-US" dirty="0"/>
              <a:t>.</a:t>
            </a:r>
          </a:p>
          <a:p>
            <a:endParaRPr lang="en-US" dirty="0"/>
          </a:p>
          <a:p>
            <a:r>
              <a:rPr lang="en-US" dirty="0"/>
              <a:t>People can have good locus of control in one area of life and not in another - Maybe good at academics but you have a gambling addiction? You have the discipline to study and focus yourself on your school work, but cannot use that same discipline to stop yourself from gambling.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Stress is a response to any demand placed on your brain or physical body. People can report feeling stressed when multiple competing demands are placed on them. The feeling of being stressed can be triggered by an event that makes you feel frustrated or nervous. It can be a reaction to stress, or it can occur in people who are unable to identify significant stressors in their life. To be anxious, you must feel fear, your body in responding (heart rate up, blood pressure, breathing hard) and you must want to escape or avoid whatever is causing the anxiety.</a:t>
            </a:r>
          </a:p>
          <a:p>
            <a:endParaRPr lang="en-US" b="1" dirty="0"/>
          </a:p>
          <a:p>
            <a:r>
              <a:rPr lang="en-US" b="1" dirty="0"/>
              <a:t>Different from worry</a:t>
            </a:r>
            <a:r>
              <a:rPr lang="en-US" dirty="0"/>
              <a:t>: worrying is feeling uneasy or being overly concerned about a situation or problem. You might worry about things like health, money, or family problems. Anxiety often manifests physically in the body while worry does not.</a:t>
            </a:r>
          </a:p>
          <a:p>
            <a:pPr marL="171450" indent="-171450">
              <a:buFont typeface="Arial" panose="020B0604020202020204" pitchFamily="34" charset="0"/>
              <a:buChar char="•"/>
            </a:pPr>
            <a:r>
              <a:rPr lang="en-US" b="1" dirty="0"/>
              <a:t>Worry</a:t>
            </a:r>
            <a:r>
              <a:rPr lang="en-US" dirty="0"/>
              <a:t>: Suzy doesn’t like bees and it causes her some worry. When she sees a bee or hears one buzzing around her, she begins to feel stress. This worry prompts her to act and she moves away from the bee. But, once the bee is gone, her worry and stress go away.</a:t>
            </a:r>
          </a:p>
          <a:p>
            <a:pPr marL="171450" indent="-171450">
              <a:buFont typeface="Arial" panose="020B0604020202020204" pitchFamily="34" charset="0"/>
              <a:buChar char="•"/>
            </a:pPr>
            <a:r>
              <a:rPr lang="en-US" b="1" dirty="0"/>
              <a:t>Anxiety:</a:t>
            </a:r>
            <a:r>
              <a:rPr lang="en-US" dirty="0"/>
              <a:t> Suzy’s fear of bees causes her to look for bees everywhere. When she sees them, her heart beats rapidly, she feels shortness of breath, and feelings of panic that she can’t control. This feeling continues after the bee is gone and may even impair her ability to function.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eaLnBrk="1" hangingPunct="1"/>
            <a:r>
              <a:rPr lang="en-US" altLang="en-US" b="1" dirty="0">
                <a:latin typeface="Arial" panose="020B0604020202020204" pitchFamily="34" charset="0"/>
              </a:rPr>
              <a:t>Test:</a:t>
            </a:r>
            <a:r>
              <a:rPr lang="en-US" altLang="en-US" dirty="0">
                <a:latin typeface="Arial" panose="020B0604020202020204" pitchFamily="34" charset="0"/>
              </a:rPr>
              <a:t> worry about failing, unpleasant feelings about tests</a:t>
            </a:r>
          </a:p>
          <a:p>
            <a:pPr eaLnBrk="1" hangingPunct="1"/>
            <a:r>
              <a:rPr lang="en-US" altLang="en-US" b="1" dirty="0">
                <a:latin typeface="Arial" panose="020B0604020202020204" pitchFamily="34" charset="0"/>
              </a:rPr>
              <a:t>Trait: </a:t>
            </a:r>
            <a:r>
              <a:rPr lang="en-US" altLang="en-US" dirty="0">
                <a:latin typeface="Arial" panose="020B0604020202020204" pitchFamily="34" charset="0"/>
              </a:rPr>
              <a:t>general sense of anxiety without any particular stimulus, can be a </a:t>
            </a:r>
            <a:r>
              <a:rPr lang="en-CA" dirty="0">
                <a:solidFill>
                  <a:srgbClr val="231F20"/>
                </a:solidFill>
                <a:effectLst/>
                <a:latin typeface="Calibri" panose="020F0502020204030204" pitchFamily="34" charset="0"/>
              </a:rPr>
              <a:t>fixed part of your personality and more likely to feel threatened in general</a:t>
            </a:r>
            <a:endParaRPr lang="en-US" altLang="en-US" dirty="0">
              <a:latin typeface="Arial" panose="020B0604020202020204" pitchFamily="34" charset="0"/>
            </a:endParaRPr>
          </a:p>
          <a:p>
            <a:pPr eaLnBrk="1" hangingPunct="1"/>
            <a:r>
              <a:rPr lang="en-US" altLang="en-US" b="1" dirty="0">
                <a:latin typeface="Arial" panose="020B0604020202020204" pitchFamily="34" charset="0"/>
              </a:rPr>
              <a:t>State: </a:t>
            </a:r>
            <a:r>
              <a:rPr lang="en-US" altLang="en-US" dirty="0">
                <a:latin typeface="Arial" panose="020B0604020202020204" pitchFamily="34" charset="0"/>
              </a:rPr>
              <a:t>anxiety any time you’re confronted with a specific situation (goes away from the situation goes away or changes)</a:t>
            </a:r>
            <a:br>
              <a:rPr lang="en-US" altLang="en-US" dirty="0">
                <a:latin typeface="Arial" panose="020B0604020202020204" pitchFamily="34" charset="0"/>
              </a:rPr>
            </a:br>
            <a:r>
              <a:rPr lang="en-US" altLang="en-US" b="1" dirty="0">
                <a:latin typeface="Arial" panose="020B0604020202020204" pitchFamily="34" charset="0"/>
              </a:rPr>
              <a:t>Panic: </a:t>
            </a:r>
            <a:r>
              <a:rPr lang="en-US" altLang="en-US" dirty="0">
                <a:latin typeface="Arial" panose="020B0604020202020204" pitchFamily="34" charset="0"/>
              </a:rPr>
              <a:t>feelings of terror that strike for no reason. Might feel weak, faint, dizzy, chilled.</a:t>
            </a:r>
            <a:br>
              <a:rPr lang="en-US" altLang="en-US" dirty="0">
                <a:latin typeface="Arial" panose="020B0604020202020204" pitchFamily="34" charset="0"/>
              </a:rPr>
            </a:br>
            <a:r>
              <a:rPr lang="en-US" altLang="en-US" b="1" dirty="0">
                <a:latin typeface="Arial" panose="020B0604020202020204" pitchFamily="34" charset="0"/>
              </a:rPr>
              <a:t>Social: </a:t>
            </a:r>
            <a:r>
              <a:rPr lang="en-US" altLang="en-US" dirty="0">
                <a:latin typeface="Arial" panose="020B0604020202020204" pitchFamily="34" charset="0"/>
              </a:rPr>
              <a:t>fear of being watched or embarrassed in front of others. (eating, drinking)</a:t>
            </a:r>
            <a:br>
              <a:rPr lang="en-US" altLang="en-US" dirty="0">
                <a:latin typeface="Arial" panose="020B0604020202020204" pitchFamily="34" charset="0"/>
              </a:rPr>
            </a:br>
            <a:r>
              <a:rPr lang="en-US" altLang="en-US" b="1" dirty="0">
                <a:latin typeface="Arial" panose="020B0604020202020204" pitchFamily="34" charset="0"/>
              </a:rPr>
              <a:t>Phobias: </a:t>
            </a:r>
            <a:r>
              <a:rPr lang="en-US" altLang="en-US" b="0" dirty="0">
                <a:latin typeface="Arial" panose="020B0604020202020204" pitchFamily="34" charset="0"/>
              </a:rPr>
              <a:t>Fears that p</a:t>
            </a:r>
            <a:r>
              <a:rPr lang="en-US" altLang="en-US" dirty="0">
                <a:latin typeface="Arial" panose="020B0604020202020204" pitchFamily="34" charset="0"/>
              </a:rPr>
              <a:t>oses little or no danger.</a:t>
            </a:r>
          </a:p>
          <a:p>
            <a:pPr eaLnBrk="1" hangingPunct="1"/>
            <a:endParaRPr lang="en-US" altLang="en-US" dirty="0">
              <a:latin typeface="Arial" panose="020B0604020202020204" pitchFamily="34" charset="0"/>
            </a:endParaRPr>
          </a:p>
          <a:p>
            <a:pPr eaLnBrk="1" hangingPunct="1"/>
            <a:r>
              <a:rPr lang="en-US" b="0" i="0" dirty="0">
                <a:solidFill>
                  <a:srgbClr val="333333"/>
                </a:solidFill>
                <a:effectLst/>
                <a:latin typeface="Poppins" panose="020B0502040204020203" pitchFamily="2" charset="0"/>
              </a:rPr>
              <a:t>Anxiety is not always bad though, it’s healthy to be nervous before trying something new. What will this new experience bring? Will I be good at it? Am I going to get hurt? Is it worth trying this new thing? Sometimes it is healthy to decide not to try something new. (i.e. scuba diving with no education or training).</a:t>
            </a:r>
            <a:endParaRPr lang="en-US" altLang="en-US"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=w0YC-kj_Ex4&amp;t=23s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Cognitive restructuring</a:t>
            </a:r>
            <a:r>
              <a:rPr lang="en-US" dirty="0"/>
              <a:t>: Are you going die if you fail the test? The process of identifying and challenging negative and irrational thoughts</a:t>
            </a:r>
            <a:endParaRPr lang="en-US" b="0" dirty="0"/>
          </a:p>
          <a:p>
            <a:pPr marL="171450" indent="-171450">
              <a:buFont typeface="Arial" panose="020B0604020202020204" pitchFamily="34" charset="0"/>
              <a:buChar char="•"/>
            </a:pPr>
            <a:r>
              <a:rPr lang="en-US" b="1" dirty="0"/>
              <a:t>Environmental planning</a:t>
            </a:r>
            <a:r>
              <a:rPr lang="en-US" dirty="0"/>
              <a:t>: keep away from places that give you anxiety.</a:t>
            </a:r>
          </a:p>
          <a:p>
            <a:pPr marL="171450" indent="-171450">
              <a:buFont typeface="Arial" panose="020B0604020202020204" pitchFamily="34" charset="0"/>
              <a:buChar char="•"/>
            </a:pPr>
            <a:r>
              <a:rPr lang="en-US" b="1" dirty="0"/>
              <a:t>Relabeling: </a:t>
            </a:r>
            <a:r>
              <a:rPr lang="en-US" dirty="0"/>
              <a:t>negatives into positive (public speaking- a chance to educate)</a:t>
            </a:r>
          </a:p>
          <a:p>
            <a:pPr marL="171450" indent="-171450">
              <a:buFont typeface="Arial" panose="020B0604020202020204" pitchFamily="34" charset="0"/>
              <a:buChar char="•"/>
            </a:pPr>
            <a:r>
              <a:rPr lang="en-US" b="1" dirty="0"/>
              <a:t>Self-talk:</a:t>
            </a:r>
            <a:r>
              <a:rPr lang="en-US" dirty="0"/>
              <a:t> coaching to yourself- asking questions, giving advice</a:t>
            </a:r>
          </a:p>
          <a:p>
            <a:pPr marL="171450" indent="-171450">
              <a:buFont typeface="Arial" panose="020B0604020202020204" pitchFamily="34" charset="0"/>
              <a:buChar char="•"/>
            </a:pPr>
            <a:r>
              <a:rPr lang="en-US" b="1" dirty="0"/>
              <a:t>Thought stopping</a:t>
            </a:r>
            <a:r>
              <a:rPr lang="en-US" dirty="0"/>
              <a:t>: Stop and doing something else when having negative thoughts, ex. meditate</a:t>
            </a:r>
          </a:p>
          <a:p>
            <a:pPr marL="171450" indent="-171450">
              <a:buFont typeface="Arial" panose="020B0604020202020204" pitchFamily="34" charset="0"/>
              <a:buChar char="•"/>
            </a:pPr>
            <a:r>
              <a:rPr lang="en-US" b="1" dirty="0"/>
              <a:t>Systematic Desensitization</a:t>
            </a:r>
            <a:r>
              <a:rPr lang="en-US" dirty="0"/>
              <a:t>: Imagine anxiety provoking situation, the pairing it with relaxation techniques. Start small (fear of spiders- think of a spider, then look at a picture of a spider, and eventually, move on to touching 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a method for building optimism by recognizing and disputing pessimistic thoughts. The key to disputing your own pessimistic thoughts is to first recognize them and then to treat them as if they were uttered by an external person, a rival whose mission in life is to make you miserable.</a:t>
            </a:r>
          </a:p>
          <a:p>
            <a:endParaRPr lang="en-US" dirty="0"/>
          </a:p>
          <a:p>
            <a:pPr marL="171450" indent="-171450">
              <a:buFont typeface="Arial" panose="020B0604020202020204" pitchFamily="34" charset="0"/>
              <a:buChar char="•"/>
            </a:pPr>
            <a:r>
              <a:rPr lang="en-US" dirty="0"/>
              <a:t>Activating agent – what went poorly?, identify the stress</a:t>
            </a:r>
          </a:p>
          <a:p>
            <a:pPr marL="171450" indent="-171450">
              <a:buFont typeface="Arial" panose="020B0604020202020204" pitchFamily="34" charset="0"/>
              <a:buChar char="•"/>
            </a:pPr>
            <a:r>
              <a:rPr lang="en-US" dirty="0"/>
              <a:t>Belief- the beliefs you automatically have when it occurs. What were you thinking when it happened? What was running through your mind?</a:t>
            </a:r>
          </a:p>
          <a:p>
            <a:pPr marL="171450" indent="-171450">
              <a:buFont typeface="Arial" panose="020B0604020202020204" pitchFamily="34" charset="0"/>
              <a:buChar char="•"/>
            </a:pPr>
            <a:r>
              <a:rPr lang="en-US" dirty="0"/>
              <a:t>Consequences- the usual consequences of the belief. what did you feel and what did you do?</a:t>
            </a:r>
          </a:p>
          <a:p>
            <a:pPr marL="171450" indent="-171450">
              <a:buFont typeface="Arial" panose="020B0604020202020204" pitchFamily="34" charset="0"/>
              <a:buChar char="•"/>
            </a:pPr>
            <a:r>
              <a:rPr lang="en-US" dirty="0"/>
              <a:t>Dispute- put beliefs into perspective, be realistic, try and find evidence. your disputation of your routine belief . Using facts and logic</a:t>
            </a:r>
          </a:p>
          <a:p>
            <a:pPr marL="171450" indent="-171450">
              <a:buFont typeface="Arial" panose="020B0604020202020204" pitchFamily="34" charset="0"/>
              <a:buChar char="•"/>
            </a:pPr>
            <a:r>
              <a:rPr lang="en-US" dirty="0"/>
              <a:t>Energy- how did you feel afterwards? What solutions did you see that you didn’t see before? Did you feel lighter?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US" b="1" dirty="0"/>
              <a:t>Body Awareness</a:t>
            </a:r>
          </a:p>
          <a:p>
            <a:pPr marL="171450" indent="-171450">
              <a:buFont typeface="Arial" panose="020B0604020202020204" pitchFamily="34" charset="0"/>
              <a:buChar char="•"/>
            </a:pPr>
            <a:r>
              <a:rPr lang="en-US" dirty="0"/>
              <a:t>Take 5 long, deep breaths through your nose, and exhale through puckered lips. </a:t>
            </a:r>
          </a:p>
          <a:p>
            <a:pPr marL="171450" indent="-171450">
              <a:buFont typeface="Arial" panose="020B0604020202020204" pitchFamily="34" charset="0"/>
              <a:buChar char="•"/>
            </a:pPr>
            <a:r>
              <a:rPr lang="en-US" dirty="0"/>
              <a:t>Place both feet flat on the floor. Wiggle your toes. Curl and uncurl your toes several times. Spend a moment noticing the sensations in your feet. </a:t>
            </a:r>
          </a:p>
          <a:p>
            <a:pPr marL="171450" indent="-171450">
              <a:buFont typeface="Arial" panose="020B0604020202020204" pitchFamily="34" charset="0"/>
              <a:buChar char="•"/>
            </a:pPr>
            <a:r>
              <a:rPr lang="en-US" dirty="0"/>
              <a:t>Stomp your feet on the ground several times. Pay attention to the sensations in your feet and legs as you make contact with the ground. </a:t>
            </a:r>
          </a:p>
          <a:p>
            <a:pPr marL="171450" indent="-171450">
              <a:buFont typeface="Arial" panose="020B0604020202020204" pitchFamily="34" charset="0"/>
              <a:buChar char="•"/>
            </a:pPr>
            <a:r>
              <a:rPr lang="en-US" dirty="0"/>
              <a:t>Clench your hands into fists, then release the tension. Repeat this 10 times. </a:t>
            </a:r>
          </a:p>
          <a:p>
            <a:pPr marL="171450" indent="-171450">
              <a:buFont typeface="Arial" panose="020B0604020202020204" pitchFamily="34" charset="0"/>
              <a:buChar char="•"/>
            </a:pPr>
            <a:r>
              <a:rPr lang="en-US" dirty="0"/>
              <a:t>Press your palms together. Press them harder and hold this pose for 15 seconds. Pay attention to the feeling of tension in your hands and arms. </a:t>
            </a:r>
          </a:p>
          <a:p>
            <a:pPr marL="171450" indent="-171450">
              <a:buFont typeface="Arial" panose="020B0604020202020204" pitchFamily="34" charset="0"/>
              <a:buChar char="•"/>
            </a:pPr>
            <a:r>
              <a:rPr lang="en-US" dirty="0"/>
              <a:t>Rub your palms together briskly. Notice and sound and the feeling of warmth. </a:t>
            </a:r>
          </a:p>
          <a:p>
            <a:pPr marL="171450" indent="-171450">
              <a:buFont typeface="Arial" panose="020B0604020202020204" pitchFamily="34" charset="0"/>
              <a:buChar char="•"/>
            </a:pPr>
            <a:r>
              <a:rPr lang="en-US" dirty="0"/>
              <a:t>Reach your hands over your head like you’re trying to reach the sky. Stretch like this for 5 seconds. Bring your arms down and let them relax at your sides. </a:t>
            </a:r>
          </a:p>
          <a:p>
            <a:pPr marL="171450" indent="-171450">
              <a:buFont typeface="Arial" panose="020B0604020202020204" pitchFamily="34" charset="0"/>
              <a:buChar char="•"/>
            </a:pPr>
            <a:r>
              <a:rPr lang="en-US" dirty="0"/>
              <a:t>Take 5 more deep breaths and notice the feeling of calm in your body. </a:t>
            </a:r>
          </a:p>
          <a:p>
            <a:endParaRPr lang="en-US" dirty="0"/>
          </a:p>
          <a:p>
            <a:r>
              <a:rPr lang="en-US" b="1" dirty="0"/>
              <a:t>Mental Exercises</a:t>
            </a:r>
          </a:p>
          <a:p>
            <a:pPr marL="171450" indent="-171450">
              <a:buFont typeface="Arial" panose="020B0604020202020204" pitchFamily="34" charset="0"/>
              <a:buChar char="•"/>
            </a:pPr>
            <a:r>
              <a:rPr lang="en-US" dirty="0"/>
              <a:t>Count backwards from 100 by 7. </a:t>
            </a:r>
          </a:p>
          <a:p>
            <a:pPr marL="171450" indent="-171450">
              <a:buFont typeface="Arial" panose="020B0604020202020204" pitchFamily="34" charset="0"/>
              <a:buChar char="•"/>
            </a:pPr>
            <a:r>
              <a:rPr lang="en-US" dirty="0"/>
              <a:t>Name all the objects you see.</a:t>
            </a:r>
          </a:p>
          <a:p>
            <a:pPr marL="171450" indent="-171450">
              <a:buFont typeface="Arial" panose="020B0604020202020204" pitchFamily="34" charset="0"/>
              <a:buChar char="•"/>
            </a:pPr>
            <a:r>
              <a:rPr lang="en-US" dirty="0"/>
              <a:t>Pick up an object and describe it in detail. Describe its color, texture, size, weight, scent, and any other qualities you notice. </a:t>
            </a:r>
          </a:p>
          <a:p>
            <a:pPr marL="171450" indent="-171450">
              <a:buFont typeface="Arial" panose="020B0604020202020204" pitchFamily="34" charset="0"/>
              <a:buChar char="•"/>
            </a:pPr>
            <a:r>
              <a:rPr lang="en-US" dirty="0"/>
              <a:t>Look at a scene for 30 seconds and then try and remember as many objects as you can.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Found in people who grew up in poverty but become successful as adults.</a:t>
            </a:r>
          </a:p>
          <a:p>
            <a:pPr marL="171450" indent="-171450">
              <a:buFont typeface="Arial" panose="020B0604020202020204" pitchFamily="34" charset="0"/>
              <a:buChar char="•"/>
            </a:pPr>
            <a:r>
              <a:rPr lang="en-US" dirty="0"/>
              <a:t>View challenges as opportunities to learn and grow.</a:t>
            </a:r>
          </a:p>
          <a:p>
            <a:pPr marL="171450" indent="-171450">
              <a:buFont typeface="Arial" panose="020B0604020202020204" pitchFamily="34" charset="0"/>
              <a:buChar char="•"/>
            </a:pPr>
            <a:r>
              <a:rPr lang="en-US" dirty="0"/>
              <a:t>Be more resilient by listing your strengths and how you can use your strengths to overcome situations</a:t>
            </a:r>
          </a:p>
          <a:p>
            <a:pPr marL="171450" indent="-171450">
              <a:buFont typeface="Arial" panose="020B0604020202020204" pitchFamily="34" charset="0"/>
              <a:buChar char="•"/>
            </a:pPr>
            <a:r>
              <a:rPr lang="en-US" dirty="0"/>
              <a:t>People should use their strengths to become resilient based on the situation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5-4-3-2-1 Technique</a:t>
            </a:r>
            <a:endParaRPr lang="en-CA"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CA" sz="1200" b="1" kern="1200" dirty="0">
                <a:solidFill>
                  <a:schemeClr val="tx1"/>
                </a:solidFill>
                <a:effectLst/>
                <a:latin typeface="+mn-lt"/>
                <a:ea typeface="+mn-ea"/>
                <a:cs typeface="+mn-cs"/>
              </a:rPr>
              <a:t>What are 5 things you can see? </a:t>
            </a:r>
            <a:r>
              <a:rPr lang="en-CA" sz="1200" kern="1200" dirty="0">
                <a:solidFill>
                  <a:schemeClr val="tx1"/>
                </a:solidFill>
                <a:effectLst/>
                <a:latin typeface="+mn-lt"/>
                <a:ea typeface="+mn-ea"/>
                <a:cs typeface="+mn-cs"/>
              </a:rPr>
              <a:t>Look for small details such as a pattern on the ceiling, the way light reflects off a surface, or an object you never noticed. </a:t>
            </a:r>
            <a:endParaRPr lang="en-CA" dirty="0"/>
          </a:p>
          <a:p>
            <a:pPr marL="171450" indent="-171450">
              <a:buFont typeface="Arial" panose="020B0604020202020204" pitchFamily="34" charset="0"/>
              <a:buChar char="•"/>
            </a:pPr>
            <a:r>
              <a:rPr lang="en-CA" sz="1200" b="1" kern="1200" dirty="0">
                <a:solidFill>
                  <a:schemeClr val="tx1"/>
                </a:solidFill>
                <a:effectLst/>
                <a:latin typeface="+mn-lt"/>
                <a:ea typeface="+mn-ea"/>
                <a:cs typeface="+mn-cs"/>
              </a:rPr>
              <a:t>What are 4 things you can feel? </a:t>
            </a:r>
            <a:r>
              <a:rPr lang="en-CA" sz="1200" kern="1200" dirty="0">
                <a:solidFill>
                  <a:schemeClr val="tx1"/>
                </a:solidFill>
                <a:effectLst/>
                <a:latin typeface="+mn-lt"/>
                <a:ea typeface="+mn-ea"/>
                <a:cs typeface="+mn-cs"/>
              </a:rPr>
              <a:t>Notice the sensation of clothing on your body, the sun on your skin, or the feeling of the chair you are sitting in. Pick up an object and examine its weight, texture, and other physical qualities. </a:t>
            </a:r>
            <a:endParaRPr lang="en-CA" dirty="0"/>
          </a:p>
          <a:p>
            <a:pPr marL="171450" indent="-171450">
              <a:buFont typeface="Arial" panose="020B0604020202020204" pitchFamily="34" charset="0"/>
              <a:buChar char="•"/>
            </a:pPr>
            <a:r>
              <a:rPr lang="en-CA" sz="1200" b="1" kern="1200" dirty="0">
                <a:solidFill>
                  <a:schemeClr val="tx1"/>
                </a:solidFill>
                <a:effectLst/>
                <a:latin typeface="+mn-lt"/>
                <a:ea typeface="+mn-ea"/>
                <a:cs typeface="+mn-cs"/>
              </a:rPr>
              <a:t>What are 3 things you can hear? </a:t>
            </a:r>
            <a:r>
              <a:rPr lang="en-CA" sz="1200" kern="1200" dirty="0">
                <a:solidFill>
                  <a:schemeClr val="tx1"/>
                </a:solidFill>
                <a:effectLst/>
                <a:latin typeface="+mn-lt"/>
                <a:ea typeface="+mn-ea"/>
                <a:cs typeface="+mn-cs"/>
              </a:rPr>
              <a:t>Pay special attention to the sounds your mind has tuned out, such as a ticking clock, distant traffic, or trees blowing in the wind. </a:t>
            </a:r>
            <a:endParaRPr lang="en-CA" dirty="0"/>
          </a:p>
          <a:p>
            <a:pPr marL="171450" indent="-171450">
              <a:buFont typeface="Arial" panose="020B0604020202020204" pitchFamily="34" charset="0"/>
              <a:buChar char="•"/>
            </a:pPr>
            <a:r>
              <a:rPr lang="en-CA" sz="1200" b="1" kern="1200" dirty="0">
                <a:solidFill>
                  <a:schemeClr val="tx1"/>
                </a:solidFill>
                <a:effectLst/>
                <a:latin typeface="+mn-lt"/>
                <a:ea typeface="+mn-ea"/>
                <a:cs typeface="+mn-cs"/>
              </a:rPr>
              <a:t>What are 2 things you can smell? </a:t>
            </a:r>
            <a:r>
              <a:rPr lang="en-CA" sz="1200" kern="1200" dirty="0">
                <a:solidFill>
                  <a:schemeClr val="tx1"/>
                </a:solidFill>
                <a:effectLst/>
                <a:latin typeface="+mn-lt"/>
                <a:ea typeface="+mn-ea"/>
                <a:cs typeface="+mn-cs"/>
              </a:rPr>
              <a:t>Try to notice smells in the air around you, like an air freshener or freshly mowed grass. You may also look around for something that has a scent, such as a flower or an unlit candle. </a:t>
            </a:r>
            <a:endParaRPr lang="en-CA" dirty="0"/>
          </a:p>
          <a:p>
            <a:pPr marL="171450" indent="-171450">
              <a:buFont typeface="Arial" panose="020B0604020202020204" pitchFamily="34" charset="0"/>
              <a:buChar char="•"/>
            </a:pPr>
            <a:r>
              <a:rPr lang="en-CA" sz="1200" b="1" kern="1200" dirty="0">
                <a:solidFill>
                  <a:schemeClr val="tx1"/>
                </a:solidFill>
                <a:effectLst/>
                <a:latin typeface="+mn-lt"/>
                <a:ea typeface="+mn-ea"/>
                <a:cs typeface="+mn-cs"/>
              </a:rPr>
              <a:t>What is 1 thing you can taste? </a:t>
            </a:r>
            <a:r>
              <a:rPr lang="en-CA" sz="1200" kern="1200" dirty="0">
                <a:solidFill>
                  <a:schemeClr val="tx1"/>
                </a:solidFill>
                <a:effectLst/>
                <a:latin typeface="+mn-lt"/>
                <a:ea typeface="+mn-ea"/>
                <a:cs typeface="+mn-cs"/>
              </a:rPr>
              <a:t>Carry gum, candy, or small snacks for this step. Pop one in your mouth and focus your attention closely on the flavors.</a:t>
            </a:r>
          </a:p>
          <a:p>
            <a:endParaRPr lang="en-US"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1919117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Describes a combination of personality characteristics that may facilitate a positive perception of events. A hardy individual is less likely to experience negative symptoms of stress when encountering a stressful experience. A hardy individual is characterized by:</a:t>
            </a:r>
          </a:p>
          <a:p>
            <a:endParaRPr lang="en-US" dirty="0"/>
          </a:p>
          <a:p>
            <a:pPr marL="171450" indent="-171450">
              <a:buFont typeface="Arial" panose="020B0604020202020204" pitchFamily="34" charset="0"/>
              <a:buChar char="•"/>
            </a:pPr>
            <a:r>
              <a:rPr lang="en-US" b="1" dirty="0"/>
              <a:t>Commitment:</a:t>
            </a:r>
            <a:r>
              <a:rPr lang="en-US" dirty="0"/>
              <a:t> It refers to persevering or sticking it out through a hard time. Being committed to an outcome keeps us going even in the midst of setbacks, obstacles, and discouraging news. To commit, set realistic goals and plan punishments  for not fulfilling the contract.</a:t>
            </a:r>
          </a:p>
          <a:p>
            <a:pPr marL="171450" indent="-171450">
              <a:buFont typeface="Arial" panose="020B0604020202020204" pitchFamily="34" charset="0"/>
              <a:buChar char="•"/>
            </a:pPr>
            <a:r>
              <a:rPr lang="en-US" b="1" dirty="0"/>
              <a:t>Control: </a:t>
            </a:r>
            <a:r>
              <a:rPr lang="en-US" dirty="0"/>
              <a:t>In a tough situation hardy individuals do not become overwhelmed or helpless. Instead, they strive to gain control of what they can by going into action. While acknowledging it is true that many aspects of a crisis situation cannot be controlled, they also understand that by intentionally developing and holding onto a positive, optimistic, hopeful outlook</a:t>
            </a:r>
          </a:p>
          <a:p>
            <a:pPr marL="171450" indent="-171450">
              <a:buFont typeface="Arial" panose="020B0604020202020204" pitchFamily="34" charset="0"/>
              <a:buChar char="•"/>
            </a:pPr>
            <a:r>
              <a:rPr lang="en-US" b="1" dirty="0"/>
              <a:t>Challenge: </a:t>
            </a:r>
            <a:r>
              <a:rPr lang="en-US" dirty="0"/>
              <a:t>Psychologically hardy individuals see problems as challenges rather than threats. This difference is important because when faced with a threat, there is a tendency to try and avoid it. Hardy people see problems as challenges and rather than being overwhelmed and seeking to retreat, they get busy looking for solutions.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previous class we talked about the science of stress. Yet, what is going on with your mind and emotions is at least as, if not more important than, what is happening in your body. In fact, what is going on in your mind determines what is happening in your body. Recently, researchers have been studying the mind–body connection to understand how thoughts and emotions relate to our experience with stress.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possible, try to reduce the stress at its source. Ex. If you feel like you have too many chores, ask for help.</a:t>
            </a:r>
          </a:p>
          <a:p>
            <a:r>
              <a:rPr lang="en-US"/>
              <a:t>If these techniques are not possible, then use relaxation or thought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/KvyF2PIJ694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Bloopers from the previous scene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5104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/4KbSRXP0wik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Stress, emotions, and their overall impact on our health. </a:t>
            </a:r>
            <a:endParaRPr lang="en-US" dirty="0"/>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a </a:t>
            </a:r>
            <a:r>
              <a:rPr lang="en-US" b="1" dirty="0"/>
              <a:t>psychosomatic illness</a:t>
            </a:r>
            <a:r>
              <a:rPr lang="en-US" dirty="0"/>
              <a:t>, emotional stress or other psychological problems play key roles in the course of the physical signs and symptoms. For example, depression can contribute to psychosomatic illness, especially when the body’s immune system has been weakened by severe or chronic stress.</a:t>
            </a:r>
          </a:p>
          <a:p>
            <a:endParaRPr lang="en-US" dirty="0"/>
          </a:p>
          <a:p>
            <a:r>
              <a:rPr lang="en-US" dirty="0"/>
              <a:t>A common misconception is that a psychosomatic disorder is imaginary or "all in the head." In reality, psychosomatic symptoms are real and require treatment, just as any other illness.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Nocebo effect </a:t>
            </a:r>
            <a:r>
              <a:rPr lang="en-US" dirty="0"/>
              <a:t>is said to occur when negative expectations of the patient regarding a treatment cause the treatment to have a more negative effect than it otherwise would have. For example, when people who are susceptible to poison ivy are exposed to a harmless look-alike plant and told it is the real thing, they can develop a rash.</a:t>
            </a:r>
          </a:p>
          <a:p>
            <a:endParaRPr lang="en-US" dirty="0"/>
          </a:p>
          <a:p>
            <a:r>
              <a:rPr lang="en-US" b="1" dirty="0"/>
              <a:t>Epigenetics</a:t>
            </a:r>
            <a:r>
              <a:rPr lang="en-US" dirty="0"/>
              <a:t> - changes in gene expression due to the environment (</a:t>
            </a:r>
            <a:r>
              <a:rPr lang="en-US" dirty="0" err="1"/>
              <a:t>ie</a:t>
            </a:r>
            <a:r>
              <a:rPr lang="en-US" dirty="0"/>
              <a:t>. what you eat, where you live, who you see, how you exercise, etc.). Certain experiences can activate genes or cause them to become dormant (including genes that are responsible for hereditary illnesses).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/z03FQGlGgo0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most critical aspect in preventing unnecessary and unhealthy stress is changing a person's cognitive (mental) interpretation of events, also known as their perception. Because we are very rarely placed in a truly threatening situation, in nearly all cases, it is the perception of the event, not the event itself, that causes stress. You might ask yourself, why do certain events cause some people stress, while others are not bothered by them at all? This is because of differences in how we perceive those events.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Some people might feel angry and stressed out at a long line. But is it something that is in their control? Will anger reduce the number of people who are lining up to go in? Another reaction might be that, we can listen to some music, read and interesting article on their phone, or come back at a less busy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4a"/><Relationship Id="rId7" Type="http://schemas.openxmlformats.org/officeDocument/2006/relationships/image" Target="../media/image3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audio" Target="../media/media8.m4a"/></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DB_cSy0IIOg?feature=oembed" TargetMode="Externa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z3ATLYNABlw?feature=oembed" TargetMode="External"/><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ideo" Target="https://www.youtube.com/embed/w0YC-kj_Ex4?start=23&amp;feature=oembed" TargetMode="External"/><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ideo" Target="https://www.youtube.com/embed/30VMIEmA114?start=10&amp;feature=oembed" TargetMode="External"/><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ideo" Target="https://www.youtube.com/embed/KvyF2PIJ694?feature=oembed" TargetMode="Externa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ideo" Target="https://www.youtube.com/embed/VNbFrgqeaMM?feature=oembed" TargetMode="Externa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ideo" Target="https://www.youtube.com/embed/4KbSRXP0wik?feature=oembed" TargetMode="Externa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4.m4a"/><Relationship Id="rId7" Type="http://schemas.openxmlformats.org/officeDocument/2006/relationships/image" Target="../media/image2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audio" Target="../media/media4.m4a"/></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ideo" Target="https://www.youtube.com/embed/z03FQGlGgo0?feature=oembed" TargetMode="Externa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7169"/>
          <a:stretch>
            <a:fillRect/>
          </a:stretch>
        </p:blipFill>
        <p:spPr>
          <a:xfrm>
            <a:off x="-270074" y="6141445"/>
            <a:ext cx="2597548" cy="222369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38175" y="219499"/>
            <a:ext cx="3507784" cy="248733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63900"/>
          <a:stretch>
            <a:fillRect/>
          </a:stretch>
        </p:blipFill>
        <p:spPr>
          <a:xfrm rot="244735">
            <a:off x="14187221" y="3276018"/>
            <a:ext cx="1474078" cy="500188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45403"/>
          <a:stretch>
            <a:fillRect/>
          </a:stretch>
        </p:blipFill>
        <p:spPr>
          <a:xfrm>
            <a:off x="14564445" y="5077134"/>
            <a:ext cx="5008916" cy="435232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8765" b="35425"/>
          <a:stretch>
            <a:fillRect/>
          </a:stretch>
        </p:blipFill>
        <p:spPr>
          <a:xfrm rot="351354">
            <a:off x="17234152" y="5716778"/>
            <a:ext cx="1305486" cy="330608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9210" b="42364"/>
          <a:stretch>
            <a:fillRect/>
          </a:stretch>
        </p:blipFill>
        <p:spPr>
          <a:xfrm rot="-119311">
            <a:off x="10653874" y="5816296"/>
            <a:ext cx="1438700" cy="3298934"/>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9863695" y="7361156"/>
            <a:ext cx="9401500" cy="4167332"/>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49921" y="2485409"/>
            <a:ext cx="3073946" cy="2179707"/>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23"/>
          <a:stretch>
            <a:fillRect/>
          </a:stretch>
        </p:blipFill>
        <p:spPr>
          <a:xfrm>
            <a:off x="11932310" y="3819410"/>
            <a:ext cx="2493823" cy="5731846"/>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615277" y="7023430"/>
            <a:ext cx="4214413" cy="4114800"/>
          </a:xfrm>
          <a:prstGeom prst="rect">
            <a:avLst/>
          </a:prstGeom>
        </p:spPr>
      </p:pic>
      <p:pic>
        <p:nvPicPr>
          <p:cNvPr id="12" name="Picture 1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136892" y="9429454"/>
            <a:ext cx="7315200" cy="2649233"/>
          </a:xfrm>
          <a:prstGeom prst="rect">
            <a:avLst/>
          </a:prstGeom>
        </p:spPr>
      </p:pic>
      <p:sp>
        <p:nvSpPr>
          <p:cNvPr id="13" name="TextBox 13"/>
          <p:cNvSpPr txBox="1"/>
          <p:nvPr/>
        </p:nvSpPr>
        <p:spPr>
          <a:xfrm>
            <a:off x="1028700" y="1038225"/>
            <a:ext cx="11600137" cy="3019425"/>
          </a:xfrm>
          <a:prstGeom prst="rect">
            <a:avLst/>
          </a:prstGeom>
        </p:spPr>
        <p:txBody>
          <a:bodyPr lIns="0" tIns="0" rIns="0" bIns="0" rtlCol="0" anchor="t">
            <a:spAutoFit/>
          </a:bodyPr>
          <a:lstStyle/>
          <a:p>
            <a:pPr>
              <a:lnSpc>
                <a:spcPts val="11999"/>
              </a:lnSpc>
            </a:pPr>
            <a:r>
              <a:rPr lang="en-US" sz="9999">
                <a:solidFill>
                  <a:srgbClr val="404040"/>
                </a:solidFill>
                <a:latin typeface="Rubik One"/>
              </a:rPr>
              <a:t>PERCEPTION INTERVENTIONS</a:t>
            </a:r>
          </a:p>
        </p:txBody>
      </p:sp>
      <p:sp>
        <p:nvSpPr>
          <p:cNvPr id="14" name="TextBox 14"/>
          <p:cNvSpPr txBox="1"/>
          <p:nvPr/>
        </p:nvSpPr>
        <p:spPr>
          <a:xfrm>
            <a:off x="15740589" y="9453113"/>
            <a:ext cx="9430633" cy="428900"/>
          </a:xfrm>
          <a:prstGeom prst="rect">
            <a:avLst/>
          </a:prstGeom>
        </p:spPr>
        <p:txBody>
          <a:bodyPr lIns="0" tIns="0" rIns="0" bIns="0" rtlCol="0" anchor="t">
            <a:spAutoFit/>
          </a:bodyPr>
          <a:lstStyle/>
          <a:p>
            <a:pPr>
              <a:lnSpc>
                <a:spcPts val="3249"/>
              </a:lnSpc>
            </a:pPr>
            <a:r>
              <a:rPr lang="en-US" sz="2800" b="1" dirty="0">
                <a:solidFill>
                  <a:srgbClr val="404040"/>
                </a:solidFill>
                <a:latin typeface="Now"/>
              </a:rPr>
              <a:t>Week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CEB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44000" y="2648448"/>
            <a:ext cx="7736919" cy="5028997"/>
          </a:xfrm>
          <a:prstGeom prst="rect">
            <a:avLst/>
          </a:prstGeom>
        </p:spPr>
      </p:pic>
      <p:sp>
        <p:nvSpPr>
          <p:cNvPr id="3" name="TextBox 3"/>
          <p:cNvSpPr txBox="1"/>
          <p:nvPr/>
        </p:nvSpPr>
        <p:spPr>
          <a:xfrm>
            <a:off x="1335994" y="1469283"/>
            <a:ext cx="9357810"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PERCEPTIONS</a:t>
            </a:r>
          </a:p>
        </p:txBody>
      </p:sp>
      <p:sp>
        <p:nvSpPr>
          <p:cNvPr id="4" name="TextBox 4"/>
          <p:cNvSpPr txBox="1"/>
          <p:nvPr/>
        </p:nvSpPr>
        <p:spPr>
          <a:xfrm>
            <a:off x="1335994" y="2861828"/>
            <a:ext cx="7521569" cy="5990101"/>
          </a:xfrm>
          <a:prstGeom prst="rect">
            <a:avLst/>
          </a:prstGeom>
        </p:spPr>
        <p:txBody>
          <a:bodyPr lIns="0" tIns="0" rIns="0" bIns="0" rtlCol="0" anchor="t">
            <a:spAutoFit/>
          </a:bodyPr>
          <a:lstStyle/>
          <a:p>
            <a:pPr marL="647697" lvl="1" indent="-323848">
              <a:lnSpc>
                <a:spcPts val="3899"/>
              </a:lnSpc>
              <a:buFont typeface="Arial"/>
              <a:buChar char="•"/>
            </a:pPr>
            <a:r>
              <a:rPr lang="en-US" sz="2999" b="1" dirty="0">
                <a:solidFill>
                  <a:srgbClr val="404040"/>
                </a:solidFill>
                <a:latin typeface="Now"/>
              </a:rPr>
              <a:t>No event in life:</a:t>
            </a:r>
          </a:p>
          <a:p>
            <a:pPr marL="1295394" lvl="2" indent="-431798">
              <a:lnSpc>
                <a:spcPts val="3899"/>
              </a:lnSpc>
              <a:buFont typeface="Arial"/>
              <a:buChar char="⚬"/>
            </a:pPr>
            <a:r>
              <a:rPr lang="en-US" sz="2999" dirty="0">
                <a:solidFill>
                  <a:srgbClr val="404040"/>
                </a:solidFill>
                <a:latin typeface="Now"/>
              </a:rPr>
              <a:t>Is inherently stressful</a:t>
            </a:r>
          </a:p>
          <a:p>
            <a:pPr marL="1295394" lvl="2" indent="-431798">
              <a:lnSpc>
                <a:spcPts val="3899"/>
              </a:lnSpc>
              <a:buFont typeface="Arial"/>
              <a:buChar char="⚬"/>
            </a:pPr>
            <a:r>
              <a:rPr lang="en-US" sz="2999" dirty="0">
                <a:solidFill>
                  <a:srgbClr val="404040"/>
                </a:solidFill>
                <a:latin typeface="Now"/>
              </a:rPr>
              <a:t>Causes stress universally for everyone</a:t>
            </a:r>
          </a:p>
          <a:p>
            <a:pPr marL="647697" lvl="1" indent="-323848">
              <a:lnSpc>
                <a:spcPts val="3899"/>
              </a:lnSpc>
              <a:buFont typeface="Arial"/>
              <a:buChar char="•"/>
            </a:pPr>
            <a:r>
              <a:rPr lang="en-US" sz="2999" dirty="0">
                <a:solidFill>
                  <a:srgbClr val="404040"/>
                </a:solidFill>
                <a:latin typeface="Now"/>
              </a:rPr>
              <a:t>We make stressful interpretations of events</a:t>
            </a:r>
          </a:p>
          <a:p>
            <a:pPr marL="1295394" lvl="2" indent="-431798">
              <a:lnSpc>
                <a:spcPts val="3899"/>
              </a:lnSpc>
              <a:buFont typeface="Arial"/>
              <a:buChar char="⚬"/>
            </a:pPr>
            <a:r>
              <a:rPr lang="en-US" sz="2999" dirty="0">
                <a:solidFill>
                  <a:srgbClr val="404040"/>
                </a:solidFill>
                <a:latin typeface="Now"/>
              </a:rPr>
              <a:t>Some aspect of the situation will inflict pain or discomfort</a:t>
            </a:r>
          </a:p>
          <a:p>
            <a:pPr marL="1295394" lvl="2" indent="-431798">
              <a:lnSpc>
                <a:spcPts val="3899"/>
              </a:lnSpc>
              <a:buFont typeface="Arial"/>
              <a:buChar char="⚬"/>
            </a:pPr>
            <a:r>
              <a:rPr lang="en-US" sz="2999" dirty="0">
                <a:solidFill>
                  <a:srgbClr val="404040"/>
                </a:solidFill>
                <a:latin typeface="Now"/>
              </a:rPr>
              <a:t>There will be a threat to our sense of well-being and comfort</a:t>
            </a:r>
          </a:p>
          <a:p>
            <a:pPr>
              <a:lnSpc>
                <a:spcPts val="3899"/>
              </a:lnSpc>
            </a:pPr>
            <a:endParaRPr lang="en-US" sz="2999" dirty="0">
              <a:solidFill>
                <a:srgbClr val="404040"/>
              </a:solidFill>
              <a:latin typeface="Now"/>
            </a:endParaRPr>
          </a:p>
          <a:p>
            <a:pPr>
              <a:lnSpc>
                <a:spcPts val="3899"/>
              </a:lnSpc>
            </a:pPr>
            <a:endParaRPr lang="en-US" sz="2999" dirty="0">
              <a:solidFill>
                <a:srgbClr val="404040"/>
              </a:solidFill>
              <a:latin typeface="Now"/>
            </a:endParaRPr>
          </a:p>
        </p:txBody>
      </p:sp>
      <p:pic>
        <p:nvPicPr>
          <p:cNvPr id="5" name="Recording (3)">
            <a:hlinkClick r:id="" action="ppaction://media"/>
            <a:extLst>
              <a:ext uri="{FF2B5EF4-FFF2-40B4-BE49-F238E27FC236}">
                <a16:creationId xmlns:a16="http://schemas.microsoft.com/office/drawing/2014/main" id="{7778A25F-7E9F-2C90-4612-CF5C5EE590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6394" y="35433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10984894" y="1194952"/>
            <a:ext cx="6274406" cy="7897097"/>
          </a:xfrm>
          <a:prstGeom prst="rect">
            <a:avLst/>
          </a:prstGeom>
        </p:spPr>
      </p:pic>
      <p:sp>
        <p:nvSpPr>
          <p:cNvPr id="3" name="TextBox 3"/>
          <p:cNvSpPr txBox="1"/>
          <p:nvPr/>
        </p:nvSpPr>
        <p:spPr>
          <a:xfrm>
            <a:off x="1337620" y="1028700"/>
            <a:ext cx="9202026" cy="1809750"/>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SELECTIVE AWARENESS</a:t>
            </a:r>
          </a:p>
        </p:txBody>
      </p:sp>
      <p:sp>
        <p:nvSpPr>
          <p:cNvPr id="4" name="TextBox 4"/>
          <p:cNvSpPr txBox="1"/>
          <p:nvPr/>
        </p:nvSpPr>
        <p:spPr>
          <a:xfrm>
            <a:off x="1183160" y="3377956"/>
            <a:ext cx="8812125" cy="418147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404040"/>
                </a:solidFill>
                <a:latin typeface="Now"/>
              </a:rPr>
              <a:t>Being selectively aware of the positive aspect of each situation</a:t>
            </a:r>
          </a:p>
          <a:p>
            <a:pPr marL="647698" lvl="1" indent="-323849">
              <a:lnSpc>
                <a:spcPts val="4199"/>
              </a:lnSpc>
              <a:buFont typeface="Arial"/>
              <a:buChar char="•"/>
            </a:pPr>
            <a:r>
              <a:rPr lang="en-US" sz="2999">
                <a:solidFill>
                  <a:srgbClr val="404040"/>
                </a:solidFill>
                <a:latin typeface="Now"/>
              </a:rPr>
              <a:t>People should realize the good and bad sides of every situation</a:t>
            </a:r>
          </a:p>
          <a:p>
            <a:pPr marL="647698" lvl="1" indent="-323849">
              <a:lnSpc>
                <a:spcPts val="4199"/>
              </a:lnSpc>
              <a:buFont typeface="Arial"/>
              <a:buChar char="•"/>
            </a:pPr>
            <a:r>
              <a:rPr lang="en-US" sz="2999">
                <a:solidFill>
                  <a:srgbClr val="404040"/>
                </a:solidFill>
                <a:latin typeface="Now"/>
              </a:rPr>
              <a:t>Should selectively de-emphasize the disturbing features of a stressor</a:t>
            </a:r>
          </a:p>
          <a:p>
            <a:pPr marL="647698" lvl="1" indent="-323849">
              <a:lnSpc>
                <a:spcPts val="4199"/>
              </a:lnSpc>
              <a:buFont typeface="Arial"/>
              <a:buChar char="•"/>
            </a:pPr>
            <a:r>
              <a:rPr lang="en-US" sz="2999">
                <a:solidFill>
                  <a:srgbClr val="404040"/>
                </a:solidFill>
                <a:latin typeface="Now"/>
              </a:rPr>
              <a:t>Should believe in their strengths and let go of their weaknesses</a:t>
            </a:r>
          </a:p>
        </p:txBody>
      </p:sp>
      <p:pic>
        <p:nvPicPr>
          <p:cNvPr id="5" name="Recording (7)">
            <a:hlinkClick r:id="" action="ppaction://media"/>
            <a:extLst>
              <a:ext uri="{FF2B5EF4-FFF2-40B4-BE49-F238E27FC236}">
                <a16:creationId xmlns:a16="http://schemas.microsoft.com/office/drawing/2014/main" id="{DC60E3B1-9641-A9CC-D4C8-DE92417654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86600" y="13620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346043" y="5057928"/>
            <a:ext cx="8913257" cy="4200372"/>
          </a:xfrm>
          <a:prstGeom prst="rect">
            <a:avLst/>
          </a:prstGeom>
        </p:spPr>
      </p:pic>
      <p:sp>
        <p:nvSpPr>
          <p:cNvPr id="3" name="TextBox 3"/>
          <p:cNvSpPr txBox="1"/>
          <p:nvPr/>
        </p:nvSpPr>
        <p:spPr>
          <a:xfrm>
            <a:off x="1234646" y="1260390"/>
            <a:ext cx="10000069" cy="904875"/>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SELECTIVE AWARENESS</a:t>
            </a:r>
          </a:p>
        </p:txBody>
      </p:sp>
      <p:sp>
        <p:nvSpPr>
          <p:cNvPr id="4" name="TextBox 4"/>
          <p:cNvSpPr txBox="1"/>
          <p:nvPr/>
        </p:nvSpPr>
        <p:spPr>
          <a:xfrm>
            <a:off x="1028700" y="2399711"/>
            <a:ext cx="6855634" cy="6800850"/>
          </a:xfrm>
          <a:prstGeom prst="rect">
            <a:avLst/>
          </a:prstGeom>
        </p:spPr>
        <p:txBody>
          <a:bodyPr lIns="0" tIns="0" rIns="0" bIns="0" rtlCol="0" anchor="t">
            <a:spAutoFit/>
          </a:bodyPr>
          <a:lstStyle/>
          <a:p>
            <a:pPr>
              <a:lnSpc>
                <a:spcPts val="4199"/>
              </a:lnSpc>
            </a:pPr>
            <a:endParaRPr/>
          </a:p>
          <a:p>
            <a:pPr marL="647698" lvl="1" indent="-323849">
              <a:lnSpc>
                <a:spcPts val="4199"/>
              </a:lnSpc>
              <a:buFont typeface="Arial"/>
              <a:buChar char="•"/>
            </a:pPr>
            <a:r>
              <a:rPr lang="en-US" sz="2999">
                <a:solidFill>
                  <a:srgbClr val="404040"/>
                </a:solidFill>
                <a:latin typeface="Now"/>
              </a:rPr>
              <a:t>Realize that there is both good and bad in every situation but focus on the positive</a:t>
            </a:r>
          </a:p>
          <a:p>
            <a:pPr marL="647698" lvl="1" indent="-323849">
              <a:lnSpc>
                <a:spcPts val="4199"/>
              </a:lnSpc>
              <a:buFont typeface="Arial"/>
              <a:buChar char="•"/>
            </a:pPr>
            <a:r>
              <a:rPr lang="en-US" sz="2999">
                <a:solidFill>
                  <a:srgbClr val="404040"/>
                </a:solidFill>
                <a:latin typeface="Now"/>
              </a:rPr>
              <a:t>De-emphasize (but do not deny) negative features</a:t>
            </a:r>
          </a:p>
          <a:p>
            <a:pPr marL="647698" lvl="1" indent="-323849">
              <a:lnSpc>
                <a:spcPts val="4199"/>
              </a:lnSpc>
              <a:buFont typeface="Arial"/>
              <a:buChar char="•"/>
            </a:pPr>
            <a:r>
              <a:rPr lang="en-US" sz="2999">
                <a:solidFill>
                  <a:srgbClr val="404040"/>
                </a:solidFill>
                <a:latin typeface="Now"/>
              </a:rPr>
              <a:t>Recall the good events of each day</a:t>
            </a:r>
          </a:p>
          <a:p>
            <a:pPr marL="647698" lvl="1" indent="-323849">
              <a:lnSpc>
                <a:spcPts val="4199"/>
              </a:lnSpc>
              <a:buFont typeface="Arial"/>
              <a:buChar char="•"/>
            </a:pPr>
            <a:r>
              <a:rPr lang="en-US" sz="2999">
                <a:solidFill>
                  <a:srgbClr val="404040"/>
                </a:solidFill>
                <a:latin typeface="Now"/>
              </a:rPr>
              <a:t>Develop an “attitude of gratitude”</a:t>
            </a:r>
          </a:p>
          <a:p>
            <a:pPr marL="647698" lvl="1" indent="-323849">
              <a:lnSpc>
                <a:spcPts val="4199"/>
              </a:lnSpc>
              <a:buFont typeface="Arial"/>
              <a:buChar char="•"/>
            </a:pPr>
            <a:r>
              <a:rPr lang="en-US" sz="2999">
                <a:solidFill>
                  <a:srgbClr val="404040"/>
                </a:solidFill>
                <a:latin typeface="Now"/>
              </a:rPr>
              <a:t>Focus on things about which to be grateful</a:t>
            </a:r>
          </a:p>
          <a:p>
            <a:pPr>
              <a:lnSpc>
                <a:spcPts val="4199"/>
              </a:lnSpc>
            </a:pPr>
            <a:endParaRPr lang="en-US" sz="2999">
              <a:solidFill>
                <a:srgbClr val="404040"/>
              </a:solidFill>
              <a:latin typeface="No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185097" y="1338006"/>
            <a:ext cx="9074203" cy="7610988"/>
          </a:xfrm>
          <a:prstGeom prst="rect">
            <a:avLst/>
          </a:prstGeom>
        </p:spPr>
      </p:pic>
      <p:sp>
        <p:nvSpPr>
          <p:cNvPr id="3" name="TextBox 3"/>
          <p:cNvSpPr txBox="1"/>
          <p:nvPr/>
        </p:nvSpPr>
        <p:spPr>
          <a:xfrm>
            <a:off x="1337620" y="1028700"/>
            <a:ext cx="8481214" cy="1809750"/>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DAILY EXPERIENCES</a:t>
            </a:r>
          </a:p>
        </p:txBody>
      </p:sp>
      <p:sp>
        <p:nvSpPr>
          <p:cNvPr id="4" name="TextBox 4"/>
          <p:cNvSpPr txBox="1"/>
          <p:nvPr/>
        </p:nvSpPr>
        <p:spPr>
          <a:xfrm>
            <a:off x="1183160" y="3377956"/>
            <a:ext cx="6495228" cy="575310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404040"/>
                </a:solidFill>
                <a:latin typeface="Now"/>
              </a:rPr>
              <a:t>People restrict themselves from enjoying the pleasures of life </a:t>
            </a:r>
          </a:p>
          <a:p>
            <a:pPr marL="647698" lvl="1" indent="-323849">
              <a:lnSpc>
                <a:spcPts val="4199"/>
              </a:lnSpc>
              <a:buFont typeface="Arial"/>
              <a:buChar char="•"/>
            </a:pPr>
            <a:r>
              <a:rPr lang="en-US" sz="2999">
                <a:solidFill>
                  <a:srgbClr val="404040"/>
                </a:solidFill>
                <a:latin typeface="Now"/>
              </a:rPr>
              <a:t>People tend to follow a daily routine are desensitized to their experiences due to habituation</a:t>
            </a:r>
          </a:p>
          <a:p>
            <a:pPr marL="1295397" lvl="2" indent="-431799">
              <a:lnSpc>
                <a:spcPts val="4199"/>
              </a:lnSpc>
              <a:buFont typeface="Arial"/>
              <a:buChar char="⚬"/>
            </a:pPr>
            <a:r>
              <a:rPr lang="en-US" sz="2999">
                <a:solidFill>
                  <a:srgbClr val="404040"/>
                </a:solidFill>
                <a:latin typeface="Now"/>
              </a:rPr>
              <a:t>Ex. Walking the same route to school and not noticing the beautiful scenery around them</a:t>
            </a:r>
          </a:p>
          <a:p>
            <a:pPr>
              <a:lnSpc>
                <a:spcPts val="4199"/>
              </a:lnSpc>
            </a:pPr>
            <a:endParaRPr lang="en-US" sz="2999">
              <a:solidFill>
                <a:srgbClr val="404040"/>
              </a:solidFill>
              <a:latin typeface="N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D3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a:stretch>
            <a:fillRect/>
          </a:stretch>
        </p:blipFill>
        <p:spPr>
          <a:xfrm>
            <a:off x="12069270" y="1801860"/>
            <a:ext cx="4970689" cy="6683280"/>
          </a:xfrm>
          <a:prstGeom prst="rect">
            <a:avLst/>
          </a:prstGeom>
        </p:spPr>
      </p:pic>
      <p:sp>
        <p:nvSpPr>
          <p:cNvPr id="3" name="TextBox 3"/>
          <p:cNvSpPr txBox="1"/>
          <p:nvPr/>
        </p:nvSpPr>
        <p:spPr>
          <a:xfrm>
            <a:off x="1314973" y="1339410"/>
            <a:ext cx="10361799"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404040"/>
                </a:solidFill>
                <a:latin typeface="Rubik One"/>
              </a:rPr>
              <a:t>GRATITUDE EXERCISES</a:t>
            </a:r>
          </a:p>
        </p:txBody>
      </p:sp>
      <p:sp>
        <p:nvSpPr>
          <p:cNvPr id="4" name="TextBox 4"/>
          <p:cNvSpPr txBox="1"/>
          <p:nvPr/>
        </p:nvSpPr>
        <p:spPr>
          <a:xfrm>
            <a:off x="1028700" y="2852250"/>
            <a:ext cx="11040570" cy="5457825"/>
          </a:xfrm>
          <a:prstGeom prst="rect">
            <a:avLst/>
          </a:prstGeom>
        </p:spPr>
        <p:txBody>
          <a:bodyPr lIns="0" tIns="0" rIns="0" bIns="0" rtlCol="0" anchor="t">
            <a:spAutoFit/>
          </a:bodyPr>
          <a:lstStyle/>
          <a:p>
            <a:pPr marL="647700" lvl="1" indent="-323850">
              <a:lnSpc>
                <a:spcPts val="3900"/>
              </a:lnSpc>
              <a:buFont typeface="Arial"/>
              <a:buChar char="•"/>
            </a:pPr>
            <a:r>
              <a:rPr lang="en-US" sz="3000" b="1" dirty="0">
                <a:solidFill>
                  <a:srgbClr val="404040"/>
                </a:solidFill>
                <a:latin typeface="Now"/>
              </a:rPr>
              <a:t>Gratitude Journal</a:t>
            </a:r>
          </a:p>
          <a:p>
            <a:pPr marL="1295400" lvl="2" indent="-431800">
              <a:lnSpc>
                <a:spcPts val="3900"/>
              </a:lnSpc>
              <a:buFont typeface="Arial"/>
              <a:buChar char="⚬"/>
            </a:pPr>
            <a:r>
              <a:rPr lang="en-US" sz="3000" dirty="0">
                <a:solidFill>
                  <a:srgbClr val="404040"/>
                </a:solidFill>
                <a:latin typeface="Now"/>
              </a:rPr>
              <a:t>Every evening, spend a few minutes writing down some good things about your day.</a:t>
            </a:r>
          </a:p>
          <a:p>
            <a:pPr marL="647700" lvl="1" indent="-323850">
              <a:lnSpc>
                <a:spcPts val="3900"/>
              </a:lnSpc>
              <a:buFont typeface="Arial"/>
              <a:buChar char="•"/>
            </a:pPr>
            <a:r>
              <a:rPr lang="en-US" sz="3000" b="1" dirty="0">
                <a:solidFill>
                  <a:srgbClr val="404040"/>
                </a:solidFill>
                <a:latin typeface="Now"/>
              </a:rPr>
              <a:t>Give Thanks</a:t>
            </a:r>
          </a:p>
          <a:p>
            <a:pPr marL="1295400" lvl="2" indent="-431800">
              <a:lnSpc>
                <a:spcPts val="3900"/>
              </a:lnSpc>
              <a:buFont typeface="Arial"/>
              <a:buChar char="⚬"/>
            </a:pPr>
            <a:r>
              <a:rPr lang="en-US" sz="3000" dirty="0">
                <a:solidFill>
                  <a:srgbClr val="404040"/>
                </a:solidFill>
                <a:latin typeface="Now"/>
              </a:rPr>
              <a:t>Keep your eyes open throughout the day for reasons to say “thank you.” Make a conscious effort to notice when people do good things.</a:t>
            </a:r>
          </a:p>
          <a:p>
            <a:pPr marL="647700" lvl="1" indent="-323850">
              <a:lnSpc>
                <a:spcPts val="3900"/>
              </a:lnSpc>
              <a:buFont typeface="Arial"/>
              <a:buChar char="•"/>
            </a:pPr>
            <a:r>
              <a:rPr lang="en-US" sz="3000" b="1" dirty="0">
                <a:solidFill>
                  <a:srgbClr val="404040"/>
                </a:solidFill>
                <a:latin typeface="Now"/>
              </a:rPr>
              <a:t>Gratitude Conversation</a:t>
            </a:r>
          </a:p>
          <a:p>
            <a:pPr marL="1295400" lvl="2" indent="-431800">
              <a:lnSpc>
                <a:spcPts val="3900"/>
              </a:lnSpc>
              <a:buFont typeface="Arial"/>
              <a:buChar char="⚬"/>
            </a:pPr>
            <a:r>
              <a:rPr lang="en-US" sz="3000" dirty="0">
                <a:solidFill>
                  <a:srgbClr val="404040"/>
                </a:solidFill>
                <a:latin typeface="Now"/>
              </a:rPr>
              <a:t>With another person, take turns listing 3 things you were grateful for throughout the day. Spend a moment discussing and contemplating each point</a:t>
            </a:r>
          </a:p>
        </p:txBody>
      </p:sp>
      <p:pic>
        <p:nvPicPr>
          <p:cNvPr id="6" name="Recording">
            <a:hlinkClick r:id="" action="ppaction://media"/>
            <a:extLst>
              <a:ext uri="{FF2B5EF4-FFF2-40B4-BE49-F238E27FC236}">
                <a16:creationId xmlns:a16="http://schemas.microsoft.com/office/drawing/2014/main" id="{59F65EFE-8781-617A-5509-CCDB879816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1146" y="8860890"/>
            <a:ext cx="609600" cy="609600"/>
          </a:xfrm>
          <a:prstGeom prst="rect">
            <a:avLst/>
          </a:prstGeom>
        </p:spPr>
      </p:pic>
      <p:pic>
        <p:nvPicPr>
          <p:cNvPr id="7" name="Recording (3)">
            <a:hlinkClick r:id="" action="ppaction://media"/>
            <a:extLst>
              <a:ext uri="{FF2B5EF4-FFF2-40B4-BE49-F238E27FC236}">
                <a16:creationId xmlns:a16="http://schemas.microsoft.com/office/drawing/2014/main" id="{B2B7F82C-23AE-40DB-141A-2F9A844DAD6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782642" y="141265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5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D1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23545" y="2715445"/>
            <a:ext cx="9959524" cy="6374095"/>
          </a:xfrm>
          <a:prstGeom prst="rect">
            <a:avLst/>
          </a:prstGeom>
        </p:spPr>
      </p:pic>
      <p:sp>
        <p:nvSpPr>
          <p:cNvPr id="3" name="TextBox 3"/>
          <p:cNvSpPr txBox="1"/>
          <p:nvPr/>
        </p:nvSpPr>
        <p:spPr>
          <a:xfrm>
            <a:off x="4108105" y="1028700"/>
            <a:ext cx="10071791" cy="904875"/>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OPTIMISM AND HEALTH</a:t>
            </a:r>
          </a:p>
        </p:txBody>
      </p:sp>
      <p:sp>
        <p:nvSpPr>
          <p:cNvPr id="4" name="TextBox 4"/>
          <p:cNvSpPr txBox="1"/>
          <p:nvPr/>
        </p:nvSpPr>
        <p:spPr>
          <a:xfrm>
            <a:off x="11458143" y="2677345"/>
            <a:ext cx="5443505" cy="4857750"/>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Being an optimist can keep you healthy, and being a pessimist can contribute to poor health</a:t>
            </a:r>
          </a:p>
          <a:p>
            <a:pPr marL="647697" lvl="1" indent="-323848">
              <a:lnSpc>
                <a:spcPts val="3899"/>
              </a:lnSpc>
              <a:buFont typeface="Arial"/>
              <a:buChar char="•"/>
            </a:pPr>
            <a:r>
              <a:rPr lang="en-US" sz="2999">
                <a:solidFill>
                  <a:srgbClr val="404040"/>
                </a:solidFill>
                <a:latin typeface="Now"/>
              </a:rPr>
              <a:t>A 2009 study of 97,000 women showed that the more optimistic people were, the lower their rates of mortality for all illnesses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5960" y="3091272"/>
            <a:ext cx="9340645" cy="5791200"/>
          </a:xfrm>
          <a:prstGeom prst="rect">
            <a:avLst/>
          </a:prstGeom>
        </p:spPr>
      </p:pic>
      <p:sp>
        <p:nvSpPr>
          <p:cNvPr id="3" name="TextBox 3"/>
          <p:cNvSpPr txBox="1"/>
          <p:nvPr/>
        </p:nvSpPr>
        <p:spPr>
          <a:xfrm>
            <a:off x="4038497" y="1404527"/>
            <a:ext cx="10071791" cy="904875"/>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HUMOUR AND STRESS</a:t>
            </a:r>
          </a:p>
        </p:txBody>
      </p:sp>
      <p:sp>
        <p:nvSpPr>
          <p:cNvPr id="4" name="TextBox 4"/>
          <p:cNvSpPr txBox="1"/>
          <p:nvPr/>
        </p:nvSpPr>
        <p:spPr>
          <a:xfrm>
            <a:off x="11388535" y="3053172"/>
            <a:ext cx="5443505" cy="5829300"/>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Humour can be an effective means of coping with stress- increases cheerfulness</a:t>
            </a:r>
          </a:p>
          <a:p>
            <a:pPr marL="647697" lvl="1" indent="-323848">
              <a:lnSpc>
                <a:spcPts val="3899"/>
              </a:lnSpc>
              <a:buFont typeface="Arial"/>
              <a:buChar char="•"/>
            </a:pPr>
            <a:r>
              <a:rPr lang="en-US" sz="2999">
                <a:solidFill>
                  <a:srgbClr val="404040"/>
                </a:solidFill>
                <a:latin typeface="Now"/>
              </a:rPr>
              <a:t>Humour prevents negative life events from resulting in mood disturbances</a:t>
            </a:r>
          </a:p>
          <a:p>
            <a:pPr marL="647697" lvl="1" indent="-323848">
              <a:lnSpc>
                <a:spcPts val="3899"/>
              </a:lnSpc>
              <a:buFont typeface="Arial"/>
              <a:buChar char="•"/>
            </a:pPr>
            <a:r>
              <a:rPr lang="en-US" sz="2999">
                <a:solidFill>
                  <a:srgbClr val="404040"/>
                </a:solidFill>
                <a:latin typeface="Now"/>
              </a:rPr>
              <a:t>Coping with humour acts as a buffer between negative life events and mood disturbances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Online Media 1" descr="How Laughing Affects Our Health (And Why Its The BEST MEDICINE)">
            <a:hlinkClick r:id="" action="ppaction://media"/>
            <a:extLst>
              <a:ext uri="{FF2B5EF4-FFF2-40B4-BE49-F238E27FC236}">
                <a16:creationId xmlns:a16="http://schemas.microsoft.com/office/drawing/2014/main" id="{9A3D5B1E-9E1D-E9F2-8362-83BDAA65F2EA}"/>
              </a:ext>
            </a:extLst>
          </p:cNvPr>
          <p:cNvPicPr>
            <a:picLocks noRot="1" noChangeAspect="1"/>
          </p:cNvPicPr>
          <p:nvPr>
            <a:videoFile r:link="rId1"/>
          </p:nvPr>
        </p:nvPicPr>
        <p:blipFill>
          <a:blip r:embed="rId4"/>
          <a:stretch>
            <a:fillRect/>
          </a:stretch>
        </p:blipFill>
        <p:spPr>
          <a:xfrm>
            <a:off x="0" y="-4572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B39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69015" y="2336993"/>
            <a:ext cx="6489135" cy="6294461"/>
          </a:xfrm>
          <a:prstGeom prst="rect">
            <a:avLst/>
          </a:prstGeom>
        </p:spPr>
      </p:pic>
      <p:sp>
        <p:nvSpPr>
          <p:cNvPr id="3" name="TextBox 3"/>
          <p:cNvSpPr txBox="1"/>
          <p:nvPr/>
        </p:nvSpPr>
        <p:spPr>
          <a:xfrm>
            <a:off x="1722144" y="1432118"/>
            <a:ext cx="9357810"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SELF-ESTEEM</a:t>
            </a:r>
          </a:p>
        </p:txBody>
      </p:sp>
      <p:sp>
        <p:nvSpPr>
          <p:cNvPr id="4" name="TextBox 4"/>
          <p:cNvSpPr txBox="1"/>
          <p:nvPr/>
        </p:nvSpPr>
        <p:spPr>
          <a:xfrm>
            <a:off x="1337620" y="2743465"/>
            <a:ext cx="8462751" cy="6490238"/>
          </a:xfrm>
          <a:prstGeom prst="rect">
            <a:avLst/>
          </a:prstGeom>
        </p:spPr>
        <p:txBody>
          <a:bodyPr lIns="0" tIns="0" rIns="0" bIns="0" rtlCol="0" anchor="t">
            <a:spAutoFit/>
          </a:bodyPr>
          <a:lstStyle/>
          <a:p>
            <a:pPr marL="647697" lvl="1" indent="-323848">
              <a:lnSpc>
                <a:spcPts val="3899"/>
              </a:lnSpc>
              <a:buFont typeface="Arial"/>
              <a:buChar char="•"/>
            </a:pPr>
            <a:r>
              <a:rPr lang="en-US" sz="2999" b="1" dirty="0">
                <a:solidFill>
                  <a:srgbClr val="404040"/>
                </a:solidFill>
                <a:latin typeface="Now"/>
              </a:rPr>
              <a:t>Self-esteem</a:t>
            </a:r>
            <a:r>
              <a:rPr lang="en-US" sz="2999" dirty="0">
                <a:solidFill>
                  <a:srgbClr val="404040"/>
                </a:solidFill>
                <a:latin typeface="Now"/>
              </a:rPr>
              <a:t> is how you regard yourself</a:t>
            </a:r>
          </a:p>
          <a:p>
            <a:pPr marL="647697" lvl="1" indent="-323848">
              <a:lnSpc>
                <a:spcPts val="3899"/>
              </a:lnSpc>
              <a:buFont typeface="Arial"/>
              <a:buChar char="•"/>
            </a:pPr>
            <a:r>
              <a:rPr lang="en-US" sz="2999" dirty="0">
                <a:solidFill>
                  <a:srgbClr val="404040"/>
                </a:solidFill>
                <a:latin typeface="Now"/>
              </a:rPr>
              <a:t>Can be affected by treatment by others; how we are judged affects how we feel about ourselves</a:t>
            </a:r>
          </a:p>
          <a:p>
            <a:pPr marL="647697" lvl="1" indent="-323848">
              <a:lnSpc>
                <a:spcPts val="3899"/>
              </a:lnSpc>
              <a:buFont typeface="Arial"/>
              <a:buChar char="•"/>
            </a:pPr>
            <a:r>
              <a:rPr lang="en-US" sz="2999" dirty="0">
                <a:solidFill>
                  <a:srgbClr val="404040"/>
                </a:solidFill>
                <a:latin typeface="Now"/>
              </a:rPr>
              <a:t>Poor self-esteem is related to drug abuse, irresponsible sexual </a:t>
            </a:r>
            <a:r>
              <a:rPr lang="en-US" sz="2999" dirty="0" err="1">
                <a:solidFill>
                  <a:srgbClr val="404040"/>
                </a:solidFill>
                <a:latin typeface="Now"/>
              </a:rPr>
              <a:t>behaviour</a:t>
            </a:r>
            <a:r>
              <a:rPr lang="en-US" sz="2999" dirty="0">
                <a:solidFill>
                  <a:srgbClr val="404040"/>
                </a:solidFill>
                <a:latin typeface="Now"/>
              </a:rPr>
              <a:t>, and other unhealthy activities</a:t>
            </a:r>
          </a:p>
          <a:p>
            <a:pPr marL="647697" lvl="1" indent="-323848">
              <a:lnSpc>
                <a:spcPts val="3899"/>
              </a:lnSpc>
              <a:buFont typeface="Arial"/>
              <a:buChar char="•"/>
            </a:pPr>
            <a:r>
              <a:rPr lang="en-US" sz="2999" dirty="0">
                <a:solidFill>
                  <a:srgbClr val="404040"/>
                </a:solidFill>
                <a:latin typeface="Now"/>
              </a:rPr>
              <a:t>Self-esteem is learned and can be re-learned</a:t>
            </a:r>
          </a:p>
          <a:p>
            <a:pPr marL="647697" lvl="1" indent="-323848">
              <a:lnSpc>
                <a:spcPts val="3899"/>
              </a:lnSpc>
              <a:buFont typeface="Arial"/>
              <a:buChar char="•"/>
            </a:pPr>
            <a:r>
              <a:rPr lang="en-US" sz="2999" dirty="0">
                <a:solidFill>
                  <a:srgbClr val="404040"/>
                </a:solidFill>
                <a:latin typeface="Now"/>
              </a:rPr>
              <a:t>Stress management requires confidence in your ability to control your life effectively </a:t>
            </a:r>
          </a:p>
          <a:p>
            <a:pPr>
              <a:lnSpc>
                <a:spcPts val="3899"/>
              </a:lnSpc>
            </a:pPr>
            <a:endParaRPr lang="en-US" sz="2999" dirty="0">
              <a:solidFill>
                <a:srgbClr val="404040"/>
              </a:solidFill>
              <a:latin typeface="Now"/>
            </a:endParaRPr>
          </a:p>
        </p:txBody>
      </p:sp>
      <p:pic>
        <p:nvPicPr>
          <p:cNvPr id="5" name="Recording (3)">
            <a:hlinkClick r:id="" action="ppaction://media"/>
            <a:extLst>
              <a:ext uri="{FF2B5EF4-FFF2-40B4-BE49-F238E27FC236}">
                <a16:creationId xmlns:a16="http://schemas.microsoft.com/office/drawing/2014/main" id="{94781C1C-28E4-F9EF-476E-389EC6D7B3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77200" y="152121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671654" y="1914543"/>
            <a:ext cx="7242781" cy="7343757"/>
          </a:xfrm>
          <a:prstGeom prst="rect">
            <a:avLst/>
          </a:prstGeom>
        </p:spPr>
      </p:pic>
      <p:sp>
        <p:nvSpPr>
          <p:cNvPr id="3" name="TextBox 3"/>
          <p:cNvSpPr txBox="1"/>
          <p:nvPr/>
        </p:nvSpPr>
        <p:spPr>
          <a:xfrm>
            <a:off x="1722144" y="1432118"/>
            <a:ext cx="9357810" cy="1844031"/>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HOW TO INCREASE SELF-ESTEEM</a:t>
            </a:r>
          </a:p>
        </p:txBody>
      </p:sp>
      <p:sp>
        <p:nvSpPr>
          <p:cNvPr id="4" name="TextBox 4"/>
          <p:cNvSpPr txBox="1"/>
          <p:nvPr/>
        </p:nvSpPr>
        <p:spPr>
          <a:xfrm>
            <a:off x="1440593" y="3764961"/>
            <a:ext cx="8231062" cy="3989554"/>
          </a:xfrm>
          <a:prstGeom prst="rect">
            <a:avLst/>
          </a:prstGeom>
        </p:spPr>
        <p:txBody>
          <a:bodyPr lIns="0" tIns="0" rIns="0" bIns="0" rtlCol="0" anchor="t">
            <a:spAutoFit/>
          </a:bodyPr>
          <a:lstStyle/>
          <a:p>
            <a:pPr marL="647697" lvl="1" indent="-323848">
              <a:lnSpc>
                <a:spcPts val="3899"/>
              </a:lnSpc>
              <a:buFont typeface="Arial"/>
              <a:buChar char="•"/>
            </a:pPr>
            <a:r>
              <a:rPr lang="en-US" sz="2999" b="1" dirty="0">
                <a:solidFill>
                  <a:srgbClr val="404040"/>
                </a:solidFill>
                <a:latin typeface="Now"/>
              </a:rPr>
              <a:t>Self-efficacy</a:t>
            </a:r>
            <a:r>
              <a:rPr lang="en-US" sz="2999" dirty="0">
                <a:solidFill>
                  <a:srgbClr val="404040"/>
                </a:solidFill>
                <a:latin typeface="Now"/>
              </a:rPr>
              <a:t> helps in building self-esteem</a:t>
            </a:r>
          </a:p>
          <a:p>
            <a:pPr marL="647697" lvl="1" indent="-323848">
              <a:lnSpc>
                <a:spcPts val="3899"/>
              </a:lnSpc>
              <a:buFont typeface="Arial"/>
              <a:buChar char="•"/>
            </a:pPr>
            <a:r>
              <a:rPr lang="en-US" sz="2999" dirty="0">
                <a:solidFill>
                  <a:srgbClr val="404040"/>
                </a:solidFill>
                <a:latin typeface="Now"/>
              </a:rPr>
              <a:t>Belief that one can be successful at doing something</a:t>
            </a:r>
          </a:p>
          <a:p>
            <a:pPr marL="647697" lvl="1" indent="-323848">
              <a:lnSpc>
                <a:spcPts val="3899"/>
              </a:lnSpc>
              <a:buFont typeface="Arial"/>
              <a:buChar char="•"/>
            </a:pPr>
            <a:r>
              <a:rPr lang="en-US" sz="2999" dirty="0">
                <a:solidFill>
                  <a:srgbClr val="404040"/>
                </a:solidFill>
                <a:latin typeface="Now"/>
              </a:rPr>
              <a:t>Helps in recovering from posttraumatic stress disorder, depression, and occupational stress</a:t>
            </a:r>
          </a:p>
          <a:p>
            <a:pPr>
              <a:lnSpc>
                <a:spcPts val="3899"/>
              </a:lnSpc>
            </a:pPr>
            <a:endParaRPr lang="en-US" sz="2999" dirty="0">
              <a:solidFill>
                <a:srgbClr val="404040"/>
              </a:solidFill>
              <a:latin typeface="Now"/>
            </a:endParaRPr>
          </a:p>
        </p:txBody>
      </p:sp>
      <p:pic>
        <p:nvPicPr>
          <p:cNvPr id="5" name="Recording (3)">
            <a:hlinkClick r:id="" action="ppaction://media"/>
            <a:extLst>
              <a:ext uri="{FF2B5EF4-FFF2-40B4-BE49-F238E27FC236}">
                <a16:creationId xmlns:a16="http://schemas.microsoft.com/office/drawing/2014/main" id="{070D0257-6C91-05B8-286E-6E2B604E2F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9093" y="376496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3" name="Online Media 2" title="Autumn Train Station 🍂 Fall Lofi 2023 🍂 Fall Lofi Vibes To Make You Feel Like Autumn Has Really Come">
            <a:hlinkClick r:id="" action="ppaction://media"/>
            <a:extLst>
              <a:ext uri="{FF2B5EF4-FFF2-40B4-BE49-F238E27FC236}">
                <a16:creationId xmlns:a16="http://schemas.microsoft.com/office/drawing/2014/main" id="{6E274375-CDE0-3C87-C418-DA699BA4A36E}"/>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228" y="1734694"/>
            <a:ext cx="7453072" cy="7523606"/>
          </a:xfrm>
          <a:prstGeom prst="rect">
            <a:avLst/>
          </a:prstGeom>
        </p:spPr>
      </p:pic>
      <p:sp>
        <p:nvSpPr>
          <p:cNvPr id="3" name="TextBox 3"/>
          <p:cNvSpPr txBox="1"/>
          <p:nvPr/>
        </p:nvSpPr>
        <p:spPr>
          <a:xfrm>
            <a:off x="1722144" y="1432118"/>
            <a:ext cx="9357810" cy="1809750"/>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HOW TO INCREASE SELF-ESTEEM</a:t>
            </a:r>
          </a:p>
        </p:txBody>
      </p:sp>
      <p:sp>
        <p:nvSpPr>
          <p:cNvPr id="4" name="TextBox 4"/>
          <p:cNvSpPr txBox="1"/>
          <p:nvPr/>
        </p:nvSpPr>
        <p:spPr>
          <a:xfrm>
            <a:off x="1440593" y="3764961"/>
            <a:ext cx="8231062" cy="2914650"/>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Identifying what needs to be improved</a:t>
            </a:r>
          </a:p>
          <a:p>
            <a:pPr marL="647697" lvl="1" indent="-323848">
              <a:lnSpc>
                <a:spcPts val="3899"/>
              </a:lnSpc>
              <a:buFont typeface="Arial"/>
              <a:buChar char="•"/>
            </a:pPr>
            <a:r>
              <a:rPr lang="en-US" sz="2999">
                <a:solidFill>
                  <a:srgbClr val="404040"/>
                </a:solidFill>
                <a:latin typeface="Now"/>
              </a:rPr>
              <a:t>Work on your optimism</a:t>
            </a:r>
          </a:p>
          <a:p>
            <a:pPr marL="647697" lvl="1" indent="-323848">
              <a:lnSpc>
                <a:spcPts val="3899"/>
              </a:lnSpc>
              <a:buFont typeface="Arial"/>
              <a:buChar char="•"/>
            </a:pPr>
            <a:r>
              <a:rPr lang="en-US" sz="2999">
                <a:solidFill>
                  <a:srgbClr val="404040"/>
                </a:solidFill>
                <a:latin typeface="Now"/>
              </a:rPr>
              <a:t>Develop positive self-talk</a:t>
            </a:r>
          </a:p>
          <a:p>
            <a:pPr marL="647697" lvl="1" indent="-323848">
              <a:lnSpc>
                <a:spcPts val="3899"/>
              </a:lnSpc>
              <a:buFont typeface="Arial"/>
              <a:buChar char="•"/>
            </a:pPr>
            <a:r>
              <a:rPr lang="en-US" sz="2999">
                <a:solidFill>
                  <a:srgbClr val="404040"/>
                </a:solidFill>
                <a:latin typeface="Now"/>
              </a:rPr>
              <a:t>Try new challenges</a:t>
            </a:r>
          </a:p>
          <a:p>
            <a:pPr marL="647697" lvl="1" indent="-323848">
              <a:lnSpc>
                <a:spcPts val="3899"/>
              </a:lnSpc>
              <a:buFont typeface="Arial"/>
              <a:buChar char="•"/>
            </a:pPr>
            <a:r>
              <a:rPr lang="en-US" sz="2999">
                <a:solidFill>
                  <a:srgbClr val="404040"/>
                </a:solidFill>
                <a:latin typeface="Now"/>
              </a:rPr>
              <a:t>Stay away from negative people</a:t>
            </a:r>
          </a:p>
          <a:p>
            <a:pPr>
              <a:lnSpc>
                <a:spcPts val="3899"/>
              </a:lnSpc>
            </a:pPr>
            <a:endParaRPr lang="en-US" sz="2999">
              <a:solidFill>
                <a:srgbClr val="404040"/>
              </a:solidFill>
              <a:latin typeface="No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CC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98566" y="2495550"/>
            <a:ext cx="6444569" cy="6444569"/>
          </a:xfrm>
          <a:prstGeom prst="rect">
            <a:avLst/>
          </a:prstGeom>
        </p:spPr>
      </p:pic>
      <p:sp>
        <p:nvSpPr>
          <p:cNvPr id="3" name="TextBox 3"/>
          <p:cNvSpPr txBox="1"/>
          <p:nvPr/>
        </p:nvSpPr>
        <p:spPr>
          <a:xfrm>
            <a:off x="1028700" y="1028700"/>
            <a:ext cx="9357810" cy="904875"/>
          </a:xfrm>
          <a:prstGeom prst="rect">
            <a:avLst/>
          </a:prstGeom>
        </p:spPr>
        <p:txBody>
          <a:bodyPr lIns="0" tIns="0" rIns="0" bIns="0" rtlCol="0" anchor="t">
            <a:spAutoFit/>
          </a:bodyPr>
          <a:lstStyle/>
          <a:p>
            <a:pPr marL="0" lvl="0" indent="0">
              <a:lnSpc>
                <a:spcPts val="7199"/>
              </a:lnSpc>
              <a:spcBef>
                <a:spcPct val="0"/>
              </a:spcBef>
            </a:pPr>
            <a:r>
              <a:rPr lang="en-US" sz="5999" dirty="0">
                <a:solidFill>
                  <a:srgbClr val="404040"/>
                </a:solidFill>
                <a:latin typeface="Rubik One"/>
              </a:rPr>
              <a:t>LOCUS OF CONTROL</a:t>
            </a:r>
          </a:p>
        </p:txBody>
      </p:sp>
      <p:sp>
        <p:nvSpPr>
          <p:cNvPr id="4" name="TextBox 4"/>
          <p:cNvSpPr txBox="1"/>
          <p:nvPr/>
        </p:nvSpPr>
        <p:spPr>
          <a:xfrm>
            <a:off x="1028700" y="2457450"/>
            <a:ext cx="7238393" cy="6990375"/>
          </a:xfrm>
          <a:prstGeom prst="rect">
            <a:avLst/>
          </a:prstGeom>
        </p:spPr>
        <p:txBody>
          <a:bodyPr lIns="0" tIns="0" rIns="0" bIns="0" rtlCol="0" anchor="t">
            <a:spAutoFit/>
          </a:bodyPr>
          <a:lstStyle/>
          <a:p>
            <a:pPr marL="647697" lvl="1" indent="-323848">
              <a:lnSpc>
                <a:spcPts val="3899"/>
              </a:lnSpc>
              <a:buFont typeface="Arial"/>
              <a:buChar char="•"/>
            </a:pPr>
            <a:r>
              <a:rPr lang="en-US" sz="2999" dirty="0">
                <a:solidFill>
                  <a:srgbClr val="404040"/>
                </a:solidFill>
                <a:latin typeface="Now"/>
              </a:rPr>
              <a:t>Perception of the amount of personal control you have over events in your life</a:t>
            </a:r>
          </a:p>
          <a:p>
            <a:pPr marL="647697" lvl="1" indent="-323848">
              <a:lnSpc>
                <a:spcPts val="3899"/>
              </a:lnSpc>
              <a:buFont typeface="Arial"/>
              <a:buChar char="•"/>
            </a:pPr>
            <a:r>
              <a:rPr lang="en-US" sz="2999" b="1" dirty="0">
                <a:solidFill>
                  <a:srgbClr val="404040"/>
                </a:solidFill>
                <a:latin typeface="Now"/>
              </a:rPr>
              <a:t>External locus of control: </a:t>
            </a:r>
            <a:r>
              <a:rPr lang="en-US" sz="2999" dirty="0">
                <a:solidFill>
                  <a:srgbClr val="404040"/>
                </a:solidFill>
                <a:latin typeface="Now"/>
              </a:rPr>
              <a:t>perception that one has little control over these events</a:t>
            </a:r>
          </a:p>
          <a:p>
            <a:pPr marL="647697" lvl="1" indent="-323848">
              <a:lnSpc>
                <a:spcPts val="3899"/>
              </a:lnSpc>
              <a:buFont typeface="Arial"/>
              <a:buChar char="•"/>
            </a:pPr>
            <a:r>
              <a:rPr lang="en-US" sz="2999" b="1" dirty="0">
                <a:solidFill>
                  <a:srgbClr val="404040"/>
                </a:solidFill>
                <a:latin typeface="Now"/>
              </a:rPr>
              <a:t>Internal locus of control: </a:t>
            </a:r>
            <a:r>
              <a:rPr lang="en-US" sz="2999" dirty="0">
                <a:solidFill>
                  <a:srgbClr val="404040"/>
                </a:solidFill>
                <a:latin typeface="Now"/>
              </a:rPr>
              <a:t>perception that one has a good deal of control over life events</a:t>
            </a:r>
          </a:p>
          <a:p>
            <a:pPr marL="647697" lvl="1" indent="-323848">
              <a:lnSpc>
                <a:spcPts val="3899"/>
              </a:lnSpc>
              <a:buFont typeface="Arial"/>
              <a:buChar char="•"/>
            </a:pPr>
            <a:r>
              <a:rPr lang="en-US" sz="2999" dirty="0">
                <a:solidFill>
                  <a:srgbClr val="404040"/>
                </a:solidFill>
                <a:latin typeface="Now"/>
              </a:rPr>
              <a:t>Those with external locus take less action to control their lives because they believe such action is fruitless</a:t>
            </a:r>
          </a:p>
          <a:p>
            <a:pPr>
              <a:lnSpc>
                <a:spcPts val="3899"/>
              </a:lnSpc>
            </a:pPr>
            <a:endParaRPr lang="en-US" sz="2999" dirty="0">
              <a:solidFill>
                <a:srgbClr val="404040"/>
              </a:solidFill>
              <a:latin typeface="Now"/>
            </a:endParaRPr>
          </a:p>
        </p:txBody>
      </p:sp>
      <p:pic>
        <p:nvPicPr>
          <p:cNvPr id="5" name="Recording (7)">
            <a:hlinkClick r:id="" action="ppaction://media"/>
            <a:extLst>
              <a:ext uri="{FF2B5EF4-FFF2-40B4-BE49-F238E27FC236}">
                <a16:creationId xmlns:a16="http://schemas.microsoft.com/office/drawing/2014/main" id="{754D5FAD-1979-387D-4180-91A5CDBAF3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84216" y="117633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D1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357566" y="1107123"/>
            <a:ext cx="7437024" cy="8072754"/>
          </a:xfrm>
          <a:prstGeom prst="rect">
            <a:avLst/>
          </a:prstGeom>
        </p:spPr>
      </p:pic>
      <p:sp>
        <p:nvSpPr>
          <p:cNvPr id="3" name="TextBox 3"/>
          <p:cNvSpPr txBox="1"/>
          <p:nvPr/>
        </p:nvSpPr>
        <p:spPr>
          <a:xfrm>
            <a:off x="1028700" y="1028700"/>
            <a:ext cx="8328866" cy="1809750"/>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ANXIETY MANAGEMENT</a:t>
            </a:r>
          </a:p>
        </p:txBody>
      </p:sp>
      <p:sp>
        <p:nvSpPr>
          <p:cNvPr id="4" name="TextBox 4"/>
          <p:cNvSpPr txBox="1"/>
          <p:nvPr/>
        </p:nvSpPr>
        <p:spPr>
          <a:xfrm>
            <a:off x="1028700" y="3290056"/>
            <a:ext cx="7022071" cy="418147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404040"/>
                </a:solidFill>
                <a:latin typeface="Now"/>
              </a:rPr>
              <a:t>Anxiety is unrealistic fear or a reaction to situations perceived as stressful or dangerous. </a:t>
            </a:r>
          </a:p>
          <a:p>
            <a:pPr marL="647698" lvl="1" indent="-323849">
              <a:lnSpc>
                <a:spcPts val="4199"/>
              </a:lnSpc>
              <a:buFont typeface="Arial"/>
              <a:buChar char="•"/>
            </a:pPr>
            <a:r>
              <a:rPr lang="en-US" sz="2999">
                <a:solidFill>
                  <a:srgbClr val="404040"/>
                </a:solidFill>
                <a:latin typeface="Now"/>
              </a:rPr>
              <a:t>Body usually responds with increasing heart rate, blood pressure, breathing (similar to stress response)</a:t>
            </a:r>
          </a:p>
          <a:p>
            <a:pPr marL="647698" lvl="1" indent="-323849">
              <a:lnSpc>
                <a:spcPts val="4199"/>
              </a:lnSpc>
              <a:buFont typeface="Arial"/>
              <a:buChar char="•"/>
            </a:pPr>
            <a:r>
              <a:rPr lang="en-US" sz="2999">
                <a:solidFill>
                  <a:srgbClr val="404040"/>
                </a:solidFill>
                <a:latin typeface="Now"/>
              </a:rPr>
              <a:t>Can be a reaction to stress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AC1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952414" y="1153004"/>
            <a:ext cx="3816584" cy="5140180"/>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00363" y="1387015"/>
            <a:ext cx="4058937" cy="4672158"/>
          </a:xfrm>
          <a:prstGeom prst="rect">
            <a:avLst/>
          </a:prstGeom>
        </p:spPr>
      </p:pic>
      <p:pic>
        <p:nvPicPr>
          <p:cNvPr id="4" name="Picture 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860706" y="5143500"/>
            <a:ext cx="3944454" cy="4647368"/>
          </a:xfrm>
          <a:prstGeom prst="rect">
            <a:avLst/>
          </a:prstGeom>
        </p:spPr>
      </p:pic>
      <p:sp>
        <p:nvSpPr>
          <p:cNvPr id="5" name="TextBox 5"/>
          <p:cNvSpPr txBox="1"/>
          <p:nvPr/>
        </p:nvSpPr>
        <p:spPr>
          <a:xfrm>
            <a:off x="1028700" y="1028700"/>
            <a:ext cx="8328866" cy="904875"/>
          </a:xfrm>
          <a:prstGeom prst="rect">
            <a:avLst/>
          </a:prstGeom>
        </p:spPr>
        <p:txBody>
          <a:bodyPr lIns="0" tIns="0" rIns="0" bIns="0" rtlCol="0" anchor="t">
            <a:spAutoFit/>
          </a:bodyPr>
          <a:lstStyle/>
          <a:p>
            <a:pPr marL="0" lvl="0" indent="0" algn="l">
              <a:lnSpc>
                <a:spcPts val="7199"/>
              </a:lnSpc>
              <a:spcBef>
                <a:spcPct val="0"/>
              </a:spcBef>
            </a:pPr>
            <a:r>
              <a:rPr lang="en-US" sz="5999">
                <a:solidFill>
                  <a:srgbClr val="404040"/>
                </a:solidFill>
                <a:latin typeface="Rubik One"/>
              </a:rPr>
              <a:t>ANXIETY TYPES</a:t>
            </a:r>
          </a:p>
        </p:txBody>
      </p:sp>
      <p:sp>
        <p:nvSpPr>
          <p:cNvPr id="6" name="TextBox 6"/>
          <p:cNvSpPr txBox="1"/>
          <p:nvPr/>
        </p:nvSpPr>
        <p:spPr>
          <a:xfrm>
            <a:off x="1028700" y="3290056"/>
            <a:ext cx="7022071" cy="470535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404040"/>
                </a:solidFill>
                <a:latin typeface="Now"/>
              </a:rPr>
              <a:t>Test anxiety</a:t>
            </a:r>
          </a:p>
          <a:p>
            <a:pPr marL="647698" lvl="1" indent="-323849">
              <a:lnSpc>
                <a:spcPts val="4199"/>
              </a:lnSpc>
              <a:buFont typeface="Arial"/>
              <a:buChar char="•"/>
            </a:pPr>
            <a:r>
              <a:rPr lang="en-US" sz="2999">
                <a:solidFill>
                  <a:srgbClr val="404040"/>
                </a:solidFill>
                <a:latin typeface="Now"/>
              </a:rPr>
              <a:t>Trait anxiety (general)</a:t>
            </a:r>
          </a:p>
          <a:p>
            <a:pPr marL="647698" lvl="1" indent="-323849">
              <a:lnSpc>
                <a:spcPts val="4199"/>
              </a:lnSpc>
              <a:buFont typeface="Arial"/>
              <a:buChar char="•"/>
            </a:pPr>
            <a:r>
              <a:rPr lang="en-US" sz="2999">
                <a:solidFill>
                  <a:srgbClr val="404040"/>
                </a:solidFill>
                <a:latin typeface="Now"/>
              </a:rPr>
              <a:t>State anxiety (temporary or specific)</a:t>
            </a:r>
          </a:p>
          <a:p>
            <a:pPr marL="647698" lvl="1" indent="-323849">
              <a:lnSpc>
                <a:spcPts val="4199"/>
              </a:lnSpc>
              <a:buFont typeface="Arial"/>
              <a:buChar char="•"/>
            </a:pPr>
            <a:r>
              <a:rPr lang="en-US" sz="2999">
                <a:solidFill>
                  <a:srgbClr val="404040"/>
                </a:solidFill>
                <a:latin typeface="Now"/>
              </a:rPr>
              <a:t>Panic disorder (feelings of terror)</a:t>
            </a:r>
          </a:p>
          <a:p>
            <a:pPr marL="647698" lvl="1" indent="-323849">
              <a:lnSpc>
                <a:spcPts val="4199"/>
              </a:lnSpc>
              <a:buFont typeface="Arial"/>
              <a:buChar char="•"/>
            </a:pPr>
            <a:r>
              <a:rPr lang="en-US" sz="2999">
                <a:solidFill>
                  <a:srgbClr val="404040"/>
                </a:solidFill>
                <a:latin typeface="Now"/>
              </a:rPr>
              <a:t>Social phobia (fear and self-consciousness)</a:t>
            </a:r>
          </a:p>
          <a:p>
            <a:pPr marL="647698" lvl="1" indent="-323849">
              <a:lnSpc>
                <a:spcPts val="4199"/>
              </a:lnSpc>
              <a:buFont typeface="Arial"/>
              <a:buChar char="•"/>
            </a:pPr>
            <a:r>
              <a:rPr lang="en-US" sz="2999">
                <a:solidFill>
                  <a:srgbClr val="404040"/>
                </a:solidFill>
                <a:latin typeface="Now"/>
              </a:rPr>
              <a:t>Specific phobias (fear of specific situations)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AC1FF"/>
        </a:solidFill>
        <a:effectLst/>
      </p:bgPr>
    </p:bg>
    <p:spTree>
      <p:nvGrpSpPr>
        <p:cNvPr id="1" name=""/>
        <p:cNvGrpSpPr/>
        <p:nvPr/>
      </p:nvGrpSpPr>
      <p:grpSpPr>
        <a:xfrm>
          <a:off x="0" y="0"/>
          <a:ext cx="0" cy="0"/>
          <a:chOff x="0" y="0"/>
          <a:chExt cx="0" cy="0"/>
        </a:xfrm>
      </p:grpSpPr>
      <p:pic>
        <p:nvPicPr>
          <p:cNvPr id="2" name="Online Media 1" descr="6 Common Causes of Anxiety">
            <a:hlinkClick r:id="" action="ppaction://media"/>
            <a:extLst>
              <a:ext uri="{FF2B5EF4-FFF2-40B4-BE49-F238E27FC236}">
                <a16:creationId xmlns:a16="http://schemas.microsoft.com/office/drawing/2014/main" id="{35F11516-C291-EC6C-9030-3EB8DB3A12F3}"/>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6510" y="1632689"/>
            <a:ext cx="6589186" cy="7445408"/>
          </a:xfrm>
          <a:prstGeom prst="rect">
            <a:avLst/>
          </a:prstGeom>
        </p:spPr>
      </p:pic>
      <p:sp>
        <p:nvSpPr>
          <p:cNvPr id="3" name="TextBox 3"/>
          <p:cNvSpPr txBox="1"/>
          <p:nvPr/>
        </p:nvSpPr>
        <p:spPr>
          <a:xfrm>
            <a:off x="1028700" y="1345396"/>
            <a:ext cx="9357810" cy="1838325"/>
          </a:xfrm>
          <a:prstGeom prst="rect">
            <a:avLst/>
          </a:prstGeom>
        </p:spPr>
        <p:txBody>
          <a:bodyPr lIns="0" tIns="0" rIns="0" bIns="0" rtlCol="0" anchor="t">
            <a:spAutoFit/>
          </a:bodyPr>
          <a:lstStyle/>
          <a:p>
            <a:pPr marL="0" lvl="0" indent="0">
              <a:lnSpc>
                <a:spcPts val="7200"/>
              </a:lnSpc>
              <a:spcBef>
                <a:spcPct val="0"/>
              </a:spcBef>
            </a:pPr>
            <a:r>
              <a:rPr lang="en-US" sz="6000">
                <a:solidFill>
                  <a:srgbClr val="404040"/>
                </a:solidFill>
                <a:latin typeface="Rubik One"/>
              </a:rPr>
              <a:t>COPING TECHNIQUES FOR ANXIETY</a:t>
            </a:r>
          </a:p>
        </p:txBody>
      </p:sp>
      <p:sp>
        <p:nvSpPr>
          <p:cNvPr id="4" name="TextBox 4"/>
          <p:cNvSpPr txBox="1"/>
          <p:nvPr/>
        </p:nvSpPr>
        <p:spPr>
          <a:xfrm>
            <a:off x="1028700" y="3527208"/>
            <a:ext cx="7238393" cy="4819651"/>
          </a:xfrm>
          <a:prstGeom prst="rect">
            <a:avLst/>
          </a:prstGeom>
        </p:spPr>
        <p:txBody>
          <a:bodyPr lIns="0" tIns="0" rIns="0" bIns="0" rtlCol="0" anchor="t">
            <a:spAutoFit/>
          </a:bodyPr>
          <a:lstStyle/>
          <a:p>
            <a:pPr marL="647697" lvl="1" indent="-323848">
              <a:lnSpc>
                <a:spcPts val="5549"/>
              </a:lnSpc>
              <a:buFont typeface="Arial"/>
              <a:buChar char="•"/>
            </a:pPr>
            <a:r>
              <a:rPr lang="en-US" sz="2999" dirty="0">
                <a:solidFill>
                  <a:srgbClr val="404040"/>
                </a:solidFill>
                <a:latin typeface="Now"/>
              </a:rPr>
              <a:t>Cognitive restructuring</a:t>
            </a:r>
          </a:p>
          <a:p>
            <a:pPr marL="647697" lvl="1" indent="-323848">
              <a:lnSpc>
                <a:spcPts val="5549"/>
              </a:lnSpc>
              <a:buFont typeface="Arial"/>
              <a:buChar char="•"/>
            </a:pPr>
            <a:r>
              <a:rPr lang="en-US" sz="2999" dirty="0">
                <a:solidFill>
                  <a:srgbClr val="404040"/>
                </a:solidFill>
                <a:latin typeface="Now"/>
              </a:rPr>
              <a:t>ABCDE technique</a:t>
            </a:r>
          </a:p>
          <a:p>
            <a:pPr marL="647697" lvl="1" indent="-323848">
              <a:lnSpc>
                <a:spcPts val="5549"/>
              </a:lnSpc>
              <a:buFont typeface="Arial"/>
              <a:buChar char="•"/>
            </a:pPr>
            <a:r>
              <a:rPr lang="en-US" sz="2999" dirty="0">
                <a:solidFill>
                  <a:srgbClr val="404040"/>
                </a:solidFill>
                <a:latin typeface="Now"/>
              </a:rPr>
              <a:t>Environmental planning</a:t>
            </a:r>
          </a:p>
          <a:p>
            <a:pPr marL="647697" lvl="1" indent="-323848">
              <a:lnSpc>
                <a:spcPts val="5549"/>
              </a:lnSpc>
              <a:buFont typeface="Arial"/>
              <a:buChar char="•"/>
            </a:pPr>
            <a:r>
              <a:rPr lang="en-US" sz="2999" dirty="0" err="1">
                <a:solidFill>
                  <a:srgbClr val="404040"/>
                </a:solidFill>
                <a:latin typeface="Now"/>
              </a:rPr>
              <a:t>Relabelling</a:t>
            </a:r>
            <a:endParaRPr lang="en-US" sz="2999" dirty="0">
              <a:solidFill>
                <a:srgbClr val="404040"/>
              </a:solidFill>
              <a:latin typeface="Now"/>
            </a:endParaRPr>
          </a:p>
          <a:p>
            <a:pPr marL="647697" lvl="1" indent="-323848">
              <a:lnSpc>
                <a:spcPts val="5549"/>
              </a:lnSpc>
              <a:buFont typeface="Arial"/>
              <a:buChar char="•"/>
            </a:pPr>
            <a:r>
              <a:rPr lang="en-US" sz="2999" dirty="0">
                <a:solidFill>
                  <a:srgbClr val="404040"/>
                </a:solidFill>
                <a:latin typeface="Now"/>
              </a:rPr>
              <a:t>Self-talk</a:t>
            </a:r>
          </a:p>
          <a:p>
            <a:pPr marL="647697" lvl="1" indent="-323848">
              <a:lnSpc>
                <a:spcPts val="5549"/>
              </a:lnSpc>
              <a:buFont typeface="Arial"/>
              <a:buChar char="•"/>
            </a:pPr>
            <a:r>
              <a:rPr lang="en-US" sz="2999" dirty="0">
                <a:solidFill>
                  <a:srgbClr val="404040"/>
                </a:solidFill>
                <a:latin typeface="Now"/>
              </a:rPr>
              <a:t>Thought stopping</a:t>
            </a:r>
          </a:p>
          <a:p>
            <a:pPr marL="647697" lvl="1" indent="-323848">
              <a:lnSpc>
                <a:spcPts val="5549"/>
              </a:lnSpc>
              <a:buFont typeface="Arial"/>
              <a:buChar char="•"/>
            </a:pPr>
            <a:r>
              <a:rPr lang="en-US" sz="2999" dirty="0">
                <a:solidFill>
                  <a:srgbClr val="404040"/>
                </a:solidFill>
                <a:latin typeface="Now"/>
              </a:rPr>
              <a:t>Systematic desensitization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B18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43906" y="4438650"/>
            <a:ext cx="8743130" cy="4819650"/>
          </a:xfrm>
          <a:prstGeom prst="rect">
            <a:avLst/>
          </a:prstGeom>
        </p:spPr>
      </p:pic>
      <p:sp>
        <p:nvSpPr>
          <p:cNvPr id="3" name="TextBox 3"/>
          <p:cNvSpPr txBox="1"/>
          <p:nvPr/>
        </p:nvSpPr>
        <p:spPr>
          <a:xfrm>
            <a:off x="1414849" y="1466336"/>
            <a:ext cx="9357810" cy="904875"/>
          </a:xfrm>
          <a:prstGeom prst="rect">
            <a:avLst/>
          </a:prstGeom>
        </p:spPr>
        <p:txBody>
          <a:bodyPr lIns="0" tIns="0" rIns="0" bIns="0" rtlCol="0" anchor="t">
            <a:spAutoFit/>
          </a:bodyPr>
          <a:lstStyle/>
          <a:p>
            <a:pPr marL="0" lvl="0" indent="0">
              <a:lnSpc>
                <a:spcPts val="7199"/>
              </a:lnSpc>
              <a:spcBef>
                <a:spcPct val="0"/>
              </a:spcBef>
            </a:pPr>
            <a:r>
              <a:rPr lang="en-US" sz="5999" dirty="0">
                <a:solidFill>
                  <a:srgbClr val="404040"/>
                </a:solidFill>
                <a:latin typeface="Rubik One"/>
              </a:rPr>
              <a:t>ABCDE TECHNIQUE</a:t>
            </a:r>
          </a:p>
        </p:txBody>
      </p:sp>
      <p:sp>
        <p:nvSpPr>
          <p:cNvPr id="4" name="TextBox 4"/>
          <p:cNvSpPr txBox="1"/>
          <p:nvPr/>
        </p:nvSpPr>
        <p:spPr>
          <a:xfrm>
            <a:off x="1414849" y="2895086"/>
            <a:ext cx="7238393" cy="4857750"/>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A strategy for learning to be optimistic.</a:t>
            </a:r>
          </a:p>
          <a:p>
            <a:pPr marL="647697" lvl="1" indent="-323848">
              <a:lnSpc>
                <a:spcPts val="3899"/>
              </a:lnSpc>
              <a:buFont typeface="Arial"/>
              <a:buChar char="•"/>
            </a:pPr>
            <a:r>
              <a:rPr lang="en-US" sz="2999">
                <a:solidFill>
                  <a:srgbClr val="404040"/>
                </a:solidFill>
                <a:latin typeface="Now"/>
              </a:rPr>
              <a:t>Examines irrational beliefs.</a:t>
            </a:r>
          </a:p>
          <a:p>
            <a:pPr>
              <a:lnSpc>
                <a:spcPts val="3899"/>
              </a:lnSpc>
            </a:pPr>
            <a:endParaRPr lang="en-US" sz="2999">
              <a:solidFill>
                <a:srgbClr val="404040"/>
              </a:solidFill>
              <a:latin typeface="Now"/>
            </a:endParaRPr>
          </a:p>
          <a:p>
            <a:pPr marL="647697" lvl="1" indent="-323848">
              <a:lnSpc>
                <a:spcPts val="3899"/>
              </a:lnSpc>
              <a:buFont typeface="Arial"/>
              <a:buChar char="•"/>
            </a:pPr>
            <a:r>
              <a:rPr lang="en-US" sz="2999">
                <a:solidFill>
                  <a:srgbClr val="404040"/>
                </a:solidFill>
                <a:latin typeface="Now"/>
              </a:rPr>
              <a:t> Activating agent/adversity</a:t>
            </a:r>
          </a:p>
          <a:p>
            <a:pPr marL="647697" lvl="1" indent="-323848">
              <a:lnSpc>
                <a:spcPts val="3899"/>
              </a:lnSpc>
              <a:buFont typeface="Arial"/>
              <a:buChar char="•"/>
            </a:pPr>
            <a:r>
              <a:rPr lang="en-US" sz="2999">
                <a:solidFill>
                  <a:srgbClr val="404040"/>
                </a:solidFill>
                <a:latin typeface="Now"/>
              </a:rPr>
              <a:t> Belief</a:t>
            </a:r>
          </a:p>
          <a:p>
            <a:pPr marL="647697" lvl="1" indent="-323848">
              <a:lnSpc>
                <a:spcPts val="3899"/>
              </a:lnSpc>
              <a:buFont typeface="Arial"/>
              <a:buChar char="•"/>
            </a:pPr>
            <a:r>
              <a:rPr lang="en-US" sz="2999">
                <a:solidFill>
                  <a:srgbClr val="404040"/>
                </a:solidFill>
                <a:latin typeface="Now"/>
              </a:rPr>
              <a:t> Consequences</a:t>
            </a:r>
          </a:p>
          <a:p>
            <a:pPr marL="647697" lvl="1" indent="-323848">
              <a:lnSpc>
                <a:spcPts val="3899"/>
              </a:lnSpc>
              <a:buFont typeface="Arial"/>
              <a:buChar char="•"/>
            </a:pPr>
            <a:r>
              <a:rPr lang="en-US" sz="2999">
                <a:solidFill>
                  <a:srgbClr val="404040"/>
                </a:solidFill>
                <a:latin typeface="Now"/>
              </a:rPr>
              <a:t> Dispute</a:t>
            </a:r>
          </a:p>
          <a:p>
            <a:pPr marL="647697" lvl="1" indent="-323848">
              <a:lnSpc>
                <a:spcPts val="3899"/>
              </a:lnSpc>
              <a:buFont typeface="Arial"/>
              <a:buChar char="•"/>
            </a:pPr>
            <a:r>
              <a:rPr lang="en-US" sz="2999">
                <a:solidFill>
                  <a:srgbClr val="404040"/>
                </a:solidFill>
                <a:latin typeface="Now"/>
              </a:rPr>
              <a:t> Energy</a:t>
            </a:r>
          </a:p>
          <a:p>
            <a:pPr>
              <a:lnSpc>
                <a:spcPts val="3899"/>
              </a:lnSpc>
            </a:pPr>
            <a:endParaRPr lang="en-US" sz="2999">
              <a:solidFill>
                <a:srgbClr val="404040"/>
              </a:solidFill>
              <a:latin typeface="Now"/>
            </a:endParaRPr>
          </a:p>
        </p:txBody>
      </p:sp>
      <p:pic>
        <p:nvPicPr>
          <p:cNvPr id="5" name="Recording (2)">
            <a:hlinkClick r:id="" action="ppaction://media"/>
            <a:extLst>
              <a:ext uri="{FF2B5EF4-FFF2-40B4-BE49-F238E27FC236}">
                <a16:creationId xmlns:a16="http://schemas.microsoft.com/office/drawing/2014/main" id="{1BC7B28A-A834-A525-F50E-B6F3DAC00E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982200" y="161397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sp>
        <p:nvSpPr>
          <p:cNvPr id="2" name="TextBox 2"/>
          <p:cNvSpPr txBox="1"/>
          <p:nvPr/>
        </p:nvSpPr>
        <p:spPr>
          <a:xfrm>
            <a:off x="1414849" y="1123436"/>
            <a:ext cx="10902408" cy="1809750"/>
          </a:xfrm>
          <a:prstGeom prst="rect">
            <a:avLst/>
          </a:prstGeom>
        </p:spPr>
        <p:txBody>
          <a:bodyPr lIns="0" tIns="0" rIns="0" bIns="0" rtlCol="0" anchor="t">
            <a:spAutoFit/>
          </a:bodyPr>
          <a:lstStyle/>
          <a:p>
            <a:pPr>
              <a:lnSpc>
                <a:spcPts val="7199"/>
              </a:lnSpc>
            </a:pPr>
            <a:r>
              <a:rPr lang="en-US" sz="5999">
                <a:solidFill>
                  <a:srgbClr val="404040"/>
                </a:solidFill>
                <a:latin typeface="Rubik One"/>
              </a:rPr>
              <a:t>GROUNDING TECHNIQUES</a:t>
            </a:r>
          </a:p>
          <a:p>
            <a:pPr marL="0" lvl="0" indent="0">
              <a:lnSpc>
                <a:spcPts val="7199"/>
              </a:lnSpc>
              <a:spcBef>
                <a:spcPct val="0"/>
              </a:spcBef>
            </a:pPr>
            <a:endParaRPr lang="en-US" sz="5999">
              <a:solidFill>
                <a:srgbClr val="404040"/>
              </a:solidFill>
              <a:latin typeface="Rubik One"/>
            </a:endParaRPr>
          </a:p>
        </p:txBody>
      </p:sp>
      <p:sp>
        <p:nvSpPr>
          <p:cNvPr id="3" name="TextBox 3"/>
          <p:cNvSpPr txBox="1"/>
          <p:nvPr/>
        </p:nvSpPr>
        <p:spPr>
          <a:xfrm>
            <a:off x="1414849" y="2466975"/>
            <a:ext cx="10902408" cy="6865303"/>
          </a:xfrm>
          <a:prstGeom prst="rect">
            <a:avLst/>
          </a:prstGeom>
        </p:spPr>
        <p:txBody>
          <a:bodyPr lIns="0" tIns="0" rIns="0" bIns="0" rtlCol="0" anchor="t">
            <a:spAutoFit/>
          </a:bodyPr>
          <a:lstStyle/>
          <a:p>
            <a:pPr>
              <a:lnSpc>
                <a:spcPts val="3639"/>
              </a:lnSpc>
            </a:pPr>
            <a:r>
              <a:rPr lang="en-US" sz="2799" dirty="0">
                <a:solidFill>
                  <a:srgbClr val="404040"/>
                </a:solidFill>
                <a:latin typeface="Now"/>
              </a:rPr>
              <a:t>After a trauma, it’s normal to experience flashbacks, anxiety, and other uncomfortable symptoms. Grounding techniques help control these symptoms by turning attention away from thoughts, memories, or worries, and refocusing on the present moment.</a:t>
            </a:r>
          </a:p>
          <a:p>
            <a:pPr>
              <a:lnSpc>
                <a:spcPts val="3639"/>
              </a:lnSpc>
            </a:pPr>
            <a:endParaRPr lang="en-US" sz="2799" dirty="0">
              <a:solidFill>
                <a:srgbClr val="404040"/>
              </a:solidFill>
              <a:latin typeface="Now"/>
            </a:endParaRPr>
          </a:p>
          <a:p>
            <a:pPr marL="604519" lvl="1" indent="-302260">
              <a:lnSpc>
                <a:spcPts val="3639"/>
              </a:lnSpc>
              <a:buFont typeface="Arial"/>
              <a:buChar char="•"/>
            </a:pPr>
            <a:r>
              <a:rPr lang="en-US" sz="2799" dirty="0">
                <a:solidFill>
                  <a:srgbClr val="404040"/>
                </a:solidFill>
                <a:latin typeface="Now Bold"/>
              </a:rPr>
              <a:t>Categories</a:t>
            </a:r>
          </a:p>
          <a:p>
            <a:pPr marL="1209039" lvl="2" indent="-403013">
              <a:lnSpc>
                <a:spcPts val="3639"/>
              </a:lnSpc>
              <a:buFont typeface="Arial"/>
              <a:buChar char="⚬"/>
            </a:pPr>
            <a:r>
              <a:rPr lang="en-US" sz="2799" dirty="0">
                <a:solidFill>
                  <a:srgbClr val="404040"/>
                </a:solidFill>
                <a:latin typeface="Now"/>
              </a:rPr>
              <a:t>Choose a category and name as many items as you can in each one.</a:t>
            </a:r>
          </a:p>
          <a:p>
            <a:pPr marL="604519" lvl="1" indent="-302260">
              <a:lnSpc>
                <a:spcPts val="3639"/>
              </a:lnSpc>
              <a:buFont typeface="Arial"/>
              <a:buChar char="•"/>
            </a:pPr>
            <a:r>
              <a:rPr lang="en-US" sz="2799" dirty="0">
                <a:solidFill>
                  <a:srgbClr val="404040"/>
                </a:solidFill>
                <a:latin typeface="Now Bold"/>
              </a:rPr>
              <a:t>Body Awareness</a:t>
            </a:r>
          </a:p>
          <a:p>
            <a:pPr marL="1209039" lvl="2" indent="-403013">
              <a:lnSpc>
                <a:spcPts val="3639"/>
              </a:lnSpc>
              <a:buFont typeface="Arial"/>
              <a:buChar char="⚬"/>
            </a:pPr>
            <a:r>
              <a:rPr lang="en-US" sz="2799" dirty="0">
                <a:solidFill>
                  <a:srgbClr val="404040"/>
                </a:solidFill>
                <a:latin typeface="Now"/>
              </a:rPr>
              <a:t>Directing your focus to sensations in the body by following a series of ?steps.</a:t>
            </a:r>
          </a:p>
          <a:p>
            <a:pPr marL="604519" lvl="1" indent="-302260">
              <a:lnSpc>
                <a:spcPts val="3639"/>
              </a:lnSpc>
              <a:buFont typeface="Arial"/>
              <a:buChar char="•"/>
            </a:pPr>
            <a:r>
              <a:rPr lang="en-US" sz="2799" dirty="0">
                <a:solidFill>
                  <a:srgbClr val="404040"/>
                </a:solidFill>
                <a:latin typeface="Now Bold"/>
              </a:rPr>
              <a:t>Mental Exercises</a:t>
            </a:r>
          </a:p>
          <a:p>
            <a:pPr marL="1209039" lvl="2" indent="-403013">
              <a:lnSpc>
                <a:spcPts val="3639"/>
              </a:lnSpc>
              <a:buFont typeface="Arial"/>
              <a:buChar char="⚬"/>
            </a:pPr>
            <a:r>
              <a:rPr lang="en-US" sz="2799" dirty="0">
                <a:solidFill>
                  <a:srgbClr val="404040"/>
                </a:solidFill>
                <a:latin typeface="Now"/>
              </a:rPr>
              <a:t>Use mental exercises to take your mind off uncomfortable thoughts and feelings. </a:t>
            </a:r>
          </a:p>
        </p:txBody>
      </p:sp>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16789" y="4362903"/>
            <a:ext cx="6342511" cy="4955087"/>
          </a:xfrm>
          <a:prstGeom prst="rect">
            <a:avLst/>
          </a:prstGeom>
        </p:spPr>
      </p:pic>
      <p:pic>
        <p:nvPicPr>
          <p:cNvPr id="5" name="Recording (3)">
            <a:hlinkClick r:id="" action="ppaction://media"/>
            <a:extLst>
              <a:ext uri="{FF2B5EF4-FFF2-40B4-BE49-F238E27FC236}">
                <a16:creationId xmlns:a16="http://schemas.microsoft.com/office/drawing/2014/main" id="{815AAB65-FCCD-2093-E72E-B1FD9410F5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17257" y="121421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2DD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94946" y="1310835"/>
            <a:ext cx="6189754" cy="7665330"/>
          </a:xfrm>
          <a:prstGeom prst="rect">
            <a:avLst/>
          </a:prstGeom>
        </p:spPr>
      </p:pic>
      <p:sp>
        <p:nvSpPr>
          <p:cNvPr id="3" name="TextBox 3"/>
          <p:cNvSpPr txBox="1"/>
          <p:nvPr/>
        </p:nvSpPr>
        <p:spPr>
          <a:xfrm>
            <a:off x="2222350" y="2646333"/>
            <a:ext cx="9357810" cy="904875"/>
          </a:xfrm>
          <a:prstGeom prst="rect">
            <a:avLst/>
          </a:prstGeom>
        </p:spPr>
        <p:txBody>
          <a:bodyPr lIns="0" tIns="0" rIns="0" bIns="0" rtlCol="0" anchor="t">
            <a:spAutoFit/>
          </a:bodyPr>
          <a:lstStyle/>
          <a:p>
            <a:pPr marL="0" lvl="0" indent="0">
              <a:lnSpc>
                <a:spcPts val="7199"/>
              </a:lnSpc>
              <a:spcBef>
                <a:spcPct val="0"/>
              </a:spcBef>
            </a:pPr>
            <a:r>
              <a:rPr lang="en-US" sz="5999" dirty="0">
                <a:solidFill>
                  <a:srgbClr val="404040"/>
                </a:solidFill>
                <a:latin typeface="Rubik One"/>
              </a:rPr>
              <a:t>RESILIENCY</a:t>
            </a:r>
          </a:p>
        </p:txBody>
      </p:sp>
      <p:sp>
        <p:nvSpPr>
          <p:cNvPr id="4" name="TextBox 4"/>
          <p:cNvSpPr txBox="1"/>
          <p:nvPr/>
        </p:nvSpPr>
        <p:spPr>
          <a:xfrm>
            <a:off x="2222350" y="4069528"/>
            <a:ext cx="7238393" cy="4371975"/>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The ability to identify and make use of strengths and assets to respond to challenges, thereby growing as an individual</a:t>
            </a:r>
          </a:p>
          <a:p>
            <a:pPr marL="647697" lvl="1" indent="-323848">
              <a:lnSpc>
                <a:spcPts val="3899"/>
              </a:lnSpc>
              <a:buFont typeface="Arial"/>
              <a:buChar char="•"/>
            </a:pPr>
            <a:r>
              <a:rPr lang="en-US" sz="2999">
                <a:solidFill>
                  <a:srgbClr val="404040"/>
                </a:solidFill>
                <a:latin typeface="Now"/>
              </a:rPr>
              <a:t>Resilient traits include: happiness, optimism, self-determination, creativity, self-control, gratitude, forgiveness, and humility</a:t>
            </a:r>
          </a:p>
          <a:p>
            <a:pPr>
              <a:lnSpc>
                <a:spcPts val="3899"/>
              </a:lnSpc>
            </a:pPr>
            <a:endParaRPr lang="en-US" sz="2999">
              <a:solidFill>
                <a:srgbClr val="404040"/>
              </a:solidFill>
              <a:latin typeface="Now"/>
            </a:endParaRPr>
          </a:p>
        </p:txBody>
      </p:sp>
      <p:pic>
        <p:nvPicPr>
          <p:cNvPr id="5" name="Recording (5)">
            <a:hlinkClick r:id="" action="ppaction://media"/>
            <a:extLst>
              <a:ext uri="{FF2B5EF4-FFF2-40B4-BE49-F238E27FC236}">
                <a16:creationId xmlns:a16="http://schemas.microsoft.com/office/drawing/2014/main" id="{BB9F39BB-6D87-818B-5831-119B42F3F9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52548" y="279397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The 5-4-3-2-1 Method: A Grounding Exercise to Manage Anxiety">
            <a:hlinkClick r:id="" action="ppaction://media"/>
            <a:extLst>
              <a:ext uri="{FF2B5EF4-FFF2-40B4-BE49-F238E27FC236}">
                <a16:creationId xmlns:a16="http://schemas.microsoft.com/office/drawing/2014/main" id="{6EEA4248-4061-6B7F-2F59-D5D5D194F77A}"/>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extLst>
      <p:ext uri="{BB962C8B-B14F-4D97-AF65-F5344CB8AC3E}">
        <p14:creationId xmlns:p14="http://schemas.microsoft.com/office/powerpoint/2010/main" val="349634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CF9"/>
        </a:solidFill>
        <a:effectLst/>
      </p:bgPr>
    </p:bg>
    <p:spTree>
      <p:nvGrpSpPr>
        <p:cNvPr id="1" name=""/>
        <p:cNvGrpSpPr/>
        <p:nvPr/>
      </p:nvGrpSpPr>
      <p:grpSpPr>
        <a:xfrm>
          <a:off x="0" y="0"/>
          <a:ext cx="0" cy="0"/>
          <a:chOff x="0" y="0"/>
          <a:chExt cx="0" cy="0"/>
        </a:xfrm>
      </p:grpSpPr>
      <p:grpSp>
        <p:nvGrpSpPr>
          <p:cNvPr id="2" name="Group 2"/>
          <p:cNvGrpSpPr/>
          <p:nvPr/>
        </p:nvGrpSpPr>
        <p:grpSpPr>
          <a:xfrm>
            <a:off x="2079823" y="1848681"/>
            <a:ext cx="7238393" cy="6589639"/>
            <a:chOff x="0" y="0"/>
            <a:chExt cx="9651190" cy="8786185"/>
          </a:xfrm>
        </p:grpSpPr>
        <p:grpSp>
          <p:nvGrpSpPr>
            <p:cNvPr id="3" name="Group 3"/>
            <p:cNvGrpSpPr/>
            <p:nvPr/>
          </p:nvGrpSpPr>
          <p:grpSpPr>
            <a:xfrm>
              <a:off x="28768" y="0"/>
              <a:ext cx="9622422" cy="1755194"/>
              <a:chOff x="0" y="0"/>
              <a:chExt cx="8010630" cy="1461193"/>
            </a:xfrm>
          </p:grpSpPr>
          <p:sp>
            <p:nvSpPr>
              <p:cNvPr id="4" name="Freeform 4"/>
              <p:cNvSpPr/>
              <p:nvPr/>
            </p:nvSpPr>
            <p:spPr>
              <a:xfrm>
                <a:off x="33020" y="27940"/>
                <a:ext cx="7981420" cy="1430713"/>
              </a:xfrm>
              <a:custGeom>
                <a:avLst/>
                <a:gdLst/>
                <a:ahLst/>
                <a:cxnLst/>
                <a:rect l="l" t="t" r="r" b="b"/>
                <a:pathLst>
                  <a:path w="7981420" h="1430713">
                    <a:moveTo>
                      <a:pt x="41042" y="1382453"/>
                    </a:moveTo>
                    <a:cubicBezTo>
                      <a:pt x="41042" y="1400233"/>
                      <a:pt x="60085" y="1404043"/>
                      <a:pt x="142605" y="1407853"/>
                    </a:cubicBezTo>
                    <a:cubicBezTo>
                      <a:pt x="199734" y="1410393"/>
                      <a:pt x="256863" y="1412933"/>
                      <a:pt x="313992" y="1414203"/>
                    </a:cubicBezTo>
                    <a:cubicBezTo>
                      <a:pt x="631377" y="1415473"/>
                      <a:pt x="948761" y="1416743"/>
                      <a:pt x="1266145" y="1416743"/>
                    </a:cubicBezTo>
                    <a:cubicBezTo>
                      <a:pt x="1450228" y="1418013"/>
                      <a:pt x="1627963" y="1421823"/>
                      <a:pt x="1812046" y="1419283"/>
                    </a:cubicBezTo>
                    <a:cubicBezTo>
                      <a:pt x="2008824" y="1416743"/>
                      <a:pt x="2211950" y="1418013"/>
                      <a:pt x="2408728" y="1419283"/>
                    </a:cubicBezTo>
                    <a:cubicBezTo>
                      <a:pt x="2643592" y="1420553"/>
                      <a:pt x="3665569" y="1420553"/>
                      <a:pt x="3900433" y="1420553"/>
                    </a:cubicBezTo>
                    <a:cubicBezTo>
                      <a:pt x="4097212" y="1421823"/>
                      <a:pt x="4293990" y="1420553"/>
                      <a:pt x="4490768" y="1421823"/>
                    </a:cubicBezTo>
                    <a:cubicBezTo>
                      <a:pt x="4636765" y="1421823"/>
                      <a:pt x="4782761" y="1424363"/>
                      <a:pt x="4928758" y="1423093"/>
                    </a:cubicBezTo>
                    <a:cubicBezTo>
                      <a:pt x="5233447" y="1423093"/>
                      <a:pt x="5538136" y="1420553"/>
                      <a:pt x="5842824" y="1421823"/>
                    </a:cubicBezTo>
                    <a:cubicBezTo>
                      <a:pt x="6306205" y="1423093"/>
                      <a:pt x="6769586" y="1426903"/>
                      <a:pt x="7232967" y="1429443"/>
                    </a:cubicBezTo>
                    <a:cubicBezTo>
                      <a:pt x="7385312" y="1430713"/>
                      <a:pt x="7537656" y="1429443"/>
                      <a:pt x="7690000" y="1428173"/>
                    </a:cubicBezTo>
                    <a:cubicBezTo>
                      <a:pt x="7823301" y="1426903"/>
                      <a:pt x="7945860" y="1428173"/>
                      <a:pt x="7957290" y="1425633"/>
                    </a:cubicBezTo>
                    <a:cubicBezTo>
                      <a:pt x="7958560" y="1410393"/>
                      <a:pt x="7958560" y="1384993"/>
                      <a:pt x="7958560" y="1368483"/>
                    </a:cubicBezTo>
                    <a:cubicBezTo>
                      <a:pt x="7961100" y="1331712"/>
                      <a:pt x="7963640" y="614638"/>
                      <a:pt x="7966180" y="578519"/>
                    </a:cubicBezTo>
                    <a:cubicBezTo>
                      <a:pt x="7967450" y="564709"/>
                      <a:pt x="7967450" y="550898"/>
                      <a:pt x="7967450" y="538150"/>
                    </a:cubicBezTo>
                    <a:cubicBezTo>
                      <a:pt x="7968720" y="502031"/>
                      <a:pt x="7969990" y="465912"/>
                      <a:pt x="7971260" y="428730"/>
                    </a:cubicBezTo>
                    <a:cubicBezTo>
                      <a:pt x="7973800" y="338432"/>
                      <a:pt x="7969990" y="248134"/>
                      <a:pt x="7973800" y="157836"/>
                    </a:cubicBezTo>
                    <a:cubicBezTo>
                      <a:pt x="7977610" y="120654"/>
                      <a:pt x="7981420" y="69662"/>
                      <a:pt x="7969990" y="32481"/>
                    </a:cubicBezTo>
                    <a:cubicBezTo>
                      <a:pt x="7971260" y="19050"/>
                      <a:pt x="7964910" y="7620"/>
                      <a:pt x="7950940" y="0"/>
                    </a:cubicBezTo>
                    <a:lnTo>
                      <a:pt x="0" y="5080"/>
                    </a:lnTo>
                    <a:lnTo>
                      <a:pt x="41042" y="1382452"/>
                    </a:lnTo>
                    <a:close/>
                  </a:path>
                </a:pathLst>
              </a:custGeom>
              <a:solidFill>
                <a:srgbClr val="F8BF66"/>
              </a:solidFill>
            </p:spPr>
            <p:txBody>
              <a:bodyPr/>
              <a:lstStyle/>
              <a:p>
                <a:endParaRPr lang="en-CA"/>
              </a:p>
            </p:txBody>
          </p:sp>
          <p:sp>
            <p:nvSpPr>
              <p:cNvPr id="5" name="Freeform 5"/>
              <p:cNvSpPr/>
              <p:nvPr/>
            </p:nvSpPr>
            <p:spPr>
              <a:xfrm>
                <a:off x="15240" y="16510"/>
                <a:ext cx="7943320" cy="1395152"/>
              </a:xfrm>
              <a:custGeom>
                <a:avLst/>
                <a:gdLst/>
                <a:ahLst/>
                <a:cxnLst/>
                <a:rect l="l" t="t" r="r" b="b"/>
                <a:pathLst>
                  <a:path w="7943320" h="1395152">
                    <a:moveTo>
                      <a:pt x="7926810" y="1395152"/>
                    </a:moveTo>
                    <a:lnTo>
                      <a:pt x="15240" y="1387532"/>
                    </a:lnTo>
                    <a:lnTo>
                      <a:pt x="0" y="11430"/>
                    </a:lnTo>
                    <a:lnTo>
                      <a:pt x="7943320" y="0"/>
                    </a:lnTo>
                    <a:close/>
                  </a:path>
                </a:pathLst>
              </a:custGeom>
              <a:solidFill>
                <a:srgbClr val="F8BF66"/>
              </a:solidFill>
            </p:spPr>
            <p:txBody>
              <a:bodyPr/>
              <a:lstStyle/>
              <a:p>
                <a:endParaRPr lang="en-CA"/>
              </a:p>
            </p:txBody>
          </p:sp>
          <p:sp>
            <p:nvSpPr>
              <p:cNvPr id="6" name="Freeform 6"/>
              <p:cNvSpPr/>
              <p:nvPr/>
            </p:nvSpPr>
            <p:spPr>
              <a:xfrm>
                <a:off x="0" y="-2540"/>
                <a:ext cx="7977610" cy="1442143"/>
              </a:xfrm>
              <a:custGeom>
                <a:avLst/>
                <a:gdLst/>
                <a:ahLst/>
                <a:cxnLst/>
                <a:rect l="l" t="t" r="r" b="b"/>
                <a:pathLst>
                  <a:path w="7977610" h="1442143">
                    <a:moveTo>
                      <a:pt x="0" y="15240"/>
                    </a:moveTo>
                    <a:cubicBezTo>
                      <a:pt x="13970" y="16510"/>
                      <a:pt x="26670" y="17780"/>
                      <a:pt x="39370" y="17780"/>
                    </a:cubicBezTo>
                    <a:cubicBezTo>
                      <a:pt x="137539" y="19050"/>
                      <a:pt x="677092" y="24130"/>
                      <a:pt x="842132" y="26670"/>
                    </a:cubicBezTo>
                    <a:cubicBezTo>
                      <a:pt x="1000824" y="29210"/>
                      <a:pt x="1159516" y="29210"/>
                      <a:pt x="1318208" y="22860"/>
                    </a:cubicBezTo>
                    <a:cubicBezTo>
                      <a:pt x="1476900" y="16510"/>
                      <a:pt x="1635592" y="17780"/>
                      <a:pt x="1794284" y="19050"/>
                    </a:cubicBezTo>
                    <a:cubicBezTo>
                      <a:pt x="1927585" y="20320"/>
                      <a:pt x="3622417" y="19050"/>
                      <a:pt x="3781109" y="15240"/>
                    </a:cubicBezTo>
                    <a:cubicBezTo>
                      <a:pt x="3939801" y="11430"/>
                      <a:pt x="4104841" y="12700"/>
                      <a:pt x="4269880" y="11430"/>
                    </a:cubicBezTo>
                    <a:cubicBezTo>
                      <a:pt x="4492049" y="10160"/>
                      <a:pt x="5329944" y="7620"/>
                      <a:pt x="5533070" y="7620"/>
                    </a:cubicBezTo>
                    <a:cubicBezTo>
                      <a:pt x="5945669" y="8890"/>
                      <a:pt x="6351921" y="12700"/>
                      <a:pt x="6764520" y="12700"/>
                    </a:cubicBezTo>
                    <a:cubicBezTo>
                      <a:pt x="7037470" y="12700"/>
                      <a:pt x="7304074" y="11430"/>
                      <a:pt x="7577024" y="3810"/>
                    </a:cubicBezTo>
                    <a:cubicBezTo>
                      <a:pt x="7723021" y="0"/>
                      <a:pt x="7875365" y="2540"/>
                      <a:pt x="7947130" y="3810"/>
                    </a:cubicBezTo>
                    <a:cubicBezTo>
                      <a:pt x="7959830" y="3810"/>
                      <a:pt x="7963640" y="10160"/>
                      <a:pt x="7964910" y="24130"/>
                    </a:cubicBezTo>
                    <a:cubicBezTo>
                      <a:pt x="7964910" y="27940"/>
                      <a:pt x="7964910" y="33020"/>
                      <a:pt x="7966180" y="36830"/>
                    </a:cubicBezTo>
                    <a:cubicBezTo>
                      <a:pt x="7977610" y="77833"/>
                      <a:pt x="7973800" y="128825"/>
                      <a:pt x="7973800" y="166007"/>
                    </a:cubicBezTo>
                    <a:cubicBezTo>
                      <a:pt x="7973800" y="201064"/>
                      <a:pt x="7972530" y="297736"/>
                      <a:pt x="7972530" y="310484"/>
                    </a:cubicBezTo>
                    <a:cubicBezTo>
                      <a:pt x="7972530" y="352977"/>
                      <a:pt x="7972530" y="394408"/>
                      <a:pt x="7971260" y="436901"/>
                    </a:cubicBezTo>
                    <a:cubicBezTo>
                      <a:pt x="7969990" y="473021"/>
                      <a:pt x="7967450" y="573942"/>
                      <a:pt x="7966180" y="586690"/>
                    </a:cubicBezTo>
                    <a:cubicBezTo>
                      <a:pt x="7963640" y="622809"/>
                      <a:pt x="7957290" y="1402772"/>
                      <a:pt x="7956021" y="1419282"/>
                    </a:cubicBezTo>
                    <a:cubicBezTo>
                      <a:pt x="7959830" y="1442143"/>
                      <a:pt x="7691282" y="1430713"/>
                      <a:pt x="7557981" y="1431982"/>
                    </a:cubicBezTo>
                    <a:cubicBezTo>
                      <a:pt x="7405636" y="1433253"/>
                      <a:pt x="6174186" y="1426903"/>
                      <a:pt x="5710805" y="1425632"/>
                    </a:cubicBezTo>
                    <a:cubicBezTo>
                      <a:pt x="5406116" y="1424363"/>
                      <a:pt x="5101427" y="1426903"/>
                      <a:pt x="4796739" y="1426903"/>
                    </a:cubicBezTo>
                    <a:cubicBezTo>
                      <a:pt x="4650742" y="1426903"/>
                      <a:pt x="4504745" y="1425632"/>
                      <a:pt x="4358748" y="1425632"/>
                    </a:cubicBezTo>
                    <a:cubicBezTo>
                      <a:pt x="4161970" y="1425632"/>
                      <a:pt x="3965192" y="1425632"/>
                      <a:pt x="3768414" y="1424363"/>
                    </a:cubicBezTo>
                    <a:cubicBezTo>
                      <a:pt x="3533549" y="1423093"/>
                      <a:pt x="2511573" y="1423093"/>
                      <a:pt x="2276708" y="1423093"/>
                    </a:cubicBezTo>
                    <a:cubicBezTo>
                      <a:pt x="2079930" y="1421823"/>
                      <a:pt x="1876804" y="1420553"/>
                      <a:pt x="1680026" y="1423093"/>
                    </a:cubicBezTo>
                    <a:cubicBezTo>
                      <a:pt x="1495943" y="1425632"/>
                      <a:pt x="1019867" y="1420553"/>
                      <a:pt x="962738" y="1420553"/>
                    </a:cubicBezTo>
                    <a:cubicBezTo>
                      <a:pt x="702483" y="1419282"/>
                      <a:pt x="67714" y="1415473"/>
                      <a:pt x="35560" y="1411663"/>
                    </a:cubicBezTo>
                    <a:cubicBezTo>
                      <a:pt x="19050" y="1407853"/>
                      <a:pt x="15240" y="1402773"/>
                      <a:pt x="15240" y="1387688"/>
                    </a:cubicBezTo>
                    <a:lnTo>
                      <a:pt x="15240" y="652554"/>
                    </a:lnTo>
                    <a:cubicBezTo>
                      <a:pt x="13970" y="603687"/>
                      <a:pt x="11430" y="442213"/>
                      <a:pt x="10160" y="410343"/>
                    </a:cubicBezTo>
                    <a:lnTo>
                      <a:pt x="6350" y="311546"/>
                    </a:lnTo>
                    <a:cubicBezTo>
                      <a:pt x="5080" y="275427"/>
                      <a:pt x="7620" y="87394"/>
                      <a:pt x="0" y="31750"/>
                    </a:cubicBezTo>
                    <a:lnTo>
                      <a:pt x="0" y="15240"/>
                    </a:lnTo>
                    <a:close/>
                    <a:moveTo>
                      <a:pt x="7934430" y="1405313"/>
                    </a:moveTo>
                    <a:cubicBezTo>
                      <a:pt x="7938240" y="1359005"/>
                      <a:pt x="7942050" y="636620"/>
                      <a:pt x="7944590" y="594126"/>
                    </a:cubicBezTo>
                    <a:cubicBezTo>
                      <a:pt x="7947130" y="551633"/>
                      <a:pt x="7949670" y="322170"/>
                      <a:pt x="7949670" y="249931"/>
                    </a:cubicBezTo>
                    <a:cubicBezTo>
                      <a:pt x="7949670" y="226560"/>
                      <a:pt x="7953480" y="104392"/>
                      <a:pt x="7952210" y="72522"/>
                    </a:cubicBezTo>
                    <a:cubicBezTo>
                      <a:pt x="7952210" y="58420"/>
                      <a:pt x="7947130" y="43180"/>
                      <a:pt x="7944590" y="27940"/>
                    </a:cubicBezTo>
                    <a:cubicBezTo>
                      <a:pt x="7913451" y="27940"/>
                      <a:pt x="7830931" y="25400"/>
                      <a:pt x="7754758" y="26670"/>
                    </a:cubicBezTo>
                    <a:cubicBezTo>
                      <a:pt x="7577024" y="29210"/>
                      <a:pt x="7399289" y="33020"/>
                      <a:pt x="7215205" y="34290"/>
                    </a:cubicBezTo>
                    <a:cubicBezTo>
                      <a:pt x="6904169" y="36830"/>
                      <a:pt x="6599480" y="35560"/>
                      <a:pt x="6288444" y="31750"/>
                    </a:cubicBezTo>
                    <a:cubicBezTo>
                      <a:pt x="5894887" y="27940"/>
                      <a:pt x="5501331" y="29210"/>
                      <a:pt x="5114122" y="29210"/>
                    </a:cubicBezTo>
                    <a:cubicBezTo>
                      <a:pt x="4866563" y="29210"/>
                      <a:pt x="4009626" y="34290"/>
                      <a:pt x="3838238" y="38100"/>
                    </a:cubicBezTo>
                    <a:cubicBezTo>
                      <a:pt x="3666851" y="41910"/>
                      <a:pt x="2930519" y="41910"/>
                      <a:pt x="2759132" y="38100"/>
                    </a:cubicBezTo>
                    <a:cubicBezTo>
                      <a:pt x="2714698" y="36830"/>
                      <a:pt x="2435400" y="40640"/>
                      <a:pt x="2397314" y="40640"/>
                    </a:cubicBezTo>
                    <a:cubicBezTo>
                      <a:pt x="2181493" y="40640"/>
                      <a:pt x="1965671" y="39370"/>
                      <a:pt x="1743503" y="39370"/>
                    </a:cubicBezTo>
                    <a:cubicBezTo>
                      <a:pt x="1635592" y="39370"/>
                      <a:pt x="1527681" y="39370"/>
                      <a:pt x="1419771" y="43180"/>
                    </a:cubicBezTo>
                    <a:cubicBezTo>
                      <a:pt x="1267426" y="46990"/>
                      <a:pt x="1115082" y="50800"/>
                      <a:pt x="962738" y="48260"/>
                    </a:cubicBezTo>
                    <a:cubicBezTo>
                      <a:pt x="785003" y="45720"/>
                      <a:pt x="613615" y="43180"/>
                      <a:pt x="435880" y="40640"/>
                    </a:cubicBezTo>
                    <a:cubicBezTo>
                      <a:pt x="289883" y="39370"/>
                      <a:pt x="143886" y="36830"/>
                      <a:pt x="33020" y="35560"/>
                    </a:cubicBezTo>
                    <a:cubicBezTo>
                      <a:pt x="29210" y="35560"/>
                      <a:pt x="25400" y="36830"/>
                      <a:pt x="21590" y="36830"/>
                    </a:cubicBezTo>
                    <a:cubicBezTo>
                      <a:pt x="21590" y="44450"/>
                      <a:pt x="20320" y="49530"/>
                      <a:pt x="21590" y="55880"/>
                    </a:cubicBezTo>
                    <a:cubicBezTo>
                      <a:pt x="27940" y="105454"/>
                      <a:pt x="24130" y="169194"/>
                      <a:pt x="22860" y="218061"/>
                    </a:cubicBezTo>
                    <a:cubicBezTo>
                      <a:pt x="22860" y="249931"/>
                      <a:pt x="22860" y="281801"/>
                      <a:pt x="24130" y="313671"/>
                    </a:cubicBezTo>
                    <a:cubicBezTo>
                      <a:pt x="25400" y="337042"/>
                      <a:pt x="29210" y="481519"/>
                      <a:pt x="30480" y="530386"/>
                    </a:cubicBezTo>
                    <a:cubicBezTo>
                      <a:pt x="31750" y="578191"/>
                      <a:pt x="31750" y="1306950"/>
                      <a:pt x="33020" y="1355818"/>
                    </a:cubicBezTo>
                    <a:cubicBezTo>
                      <a:pt x="33020" y="1366441"/>
                      <a:pt x="33020" y="1388750"/>
                      <a:pt x="35560" y="1395152"/>
                    </a:cubicBezTo>
                    <a:cubicBezTo>
                      <a:pt x="105800" y="1397693"/>
                      <a:pt x="245449" y="1402772"/>
                      <a:pt x="340665" y="1401502"/>
                    </a:cubicBezTo>
                    <a:cubicBezTo>
                      <a:pt x="480314" y="1400232"/>
                      <a:pt x="613615" y="1397693"/>
                      <a:pt x="753264" y="1400232"/>
                    </a:cubicBezTo>
                    <a:cubicBezTo>
                      <a:pt x="791350" y="1400232"/>
                      <a:pt x="1115082" y="1401502"/>
                      <a:pt x="1248383" y="1402772"/>
                    </a:cubicBezTo>
                    <a:cubicBezTo>
                      <a:pt x="1368989" y="1404043"/>
                      <a:pt x="1489595" y="1410393"/>
                      <a:pt x="1610201" y="1402772"/>
                    </a:cubicBezTo>
                    <a:cubicBezTo>
                      <a:pt x="1641940" y="1401502"/>
                      <a:pt x="1680026" y="1401502"/>
                      <a:pt x="1711764" y="1401502"/>
                    </a:cubicBezTo>
                    <a:cubicBezTo>
                      <a:pt x="1933933" y="1406582"/>
                      <a:pt x="2162450" y="1397693"/>
                      <a:pt x="2378271" y="1406582"/>
                    </a:cubicBezTo>
                    <a:cubicBezTo>
                      <a:pt x="2390966" y="1406582"/>
                      <a:pt x="3857281" y="1402772"/>
                      <a:pt x="4181013" y="1402772"/>
                    </a:cubicBezTo>
                    <a:cubicBezTo>
                      <a:pt x="4250837" y="1402772"/>
                      <a:pt x="4320662" y="1405313"/>
                      <a:pt x="4390487" y="1405313"/>
                    </a:cubicBezTo>
                    <a:cubicBezTo>
                      <a:pt x="4536483" y="1405313"/>
                      <a:pt x="4688828" y="1404043"/>
                      <a:pt x="4834824" y="1404043"/>
                    </a:cubicBezTo>
                    <a:cubicBezTo>
                      <a:pt x="4930040" y="1404043"/>
                      <a:pt x="5031603" y="1404043"/>
                      <a:pt x="5126818" y="1402772"/>
                    </a:cubicBezTo>
                    <a:cubicBezTo>
                      <a:pt x="5228381" y="1402772"/>
                      <a:pt x="5329944" y="1401502"/>
                      <a:pt x="5431506" y="1400232"/>
                    </a:cubicBezTo>
                    <a:cubicBezTo>
                      <a:pt x="5456897" y="1400232"/>
                      <a:pt x="5615589" y="1402772"/>
                      <a:pt x="5660023" y="1402772"/>
                    </a:cubicBezTo>
                    <a:lnTo>
                      <a:pt x="5983755" y="1402772"/>
                    </a:lnTo>
                    <a:cubicBezTo>
                      <a:pt x="6098013" y="1404043"/>
                      <a:pt x="6205924" y="1407852"/>
                      <a:pt x="6320182" y="1407852"/>
                    </a:cubicBezTo>
                    <a:cubicBezTo>
                      <a:pt x="6466179" y="1407852"/>
                      <a:pt x="6612175" y="1405313"/>
                      <a:pt x="6758173" y="1405313"/>
                    </a:cubicBezTo>
                    <a:cubicBezTo>
                      <a:pt x="6935908" y="1405313"/>
                      <a:pt x="7119990" y="1406582"/>
                      <a:pt x="7297725" y="1406582"/>
                    </a:cubicBezTo>
                    <a:cubicBezTo>
                      <a:pt x="7392941" y="1406582"/>
                      <a:pt x="7481808" y="1407852"/>
                      <a:pt x="7577024" y="1407852"/>
                    </a:cubicBezTo>
                    <a:cubicBezTo>
                      <a:pt x="7678586" y="1407852"/>
                      <a:pt x="7929350" y="1405313"/>
                      <a:pt x="7934430" y="1405313"/>
                    </a:cubicBezTo>
                    <a:close/>
                  </a:path>
                </a:pathLst>
              </a:custGeom>
              <a:solidFill>
                <a:srgbClr val="F8BF66"/>
              </a:solidFill>
            </p:spPr>
            <p:txBody>
              <a:bodyPr/>
              <a:lstStyle/>
              <a:p>
                <a:endParaRPr lang="en-CA"/>
              </a:p>
            </p:txBody>
          </p:sp>
        </p:grpSp>
        <p:sp>
          <p:nvSpPr>
            <p:cNvPr id="7" name="TextBox 7"/>
            <p:cNvSpPr txBox="1"/>
            <p:nvPr/>
          </p:nvSpPr>
          <p:spPr>
            <a:xfrm>
              <a:off x="386923" y="312447"/>
              <a:ext cx="9081012" cy="2413000"/>
            </a:xfrm>
            <a:prstGeom prst="rect">
              <a:avLst/>
            </a:prstGeom>
          </p:spPr>
          <p:txBody>
            <a:bodyPr lIns="0" tIns="0" rIns="0" bIns="0" rtlCol="0" anchor="t">
              <a:spAutoFit/>
            </a:bodyPr>
            <a:lstStyle/>
            <a:p>
              <a:pPr algn="ctr">
                <a:lnSpc>
                  <a:spcPts val="7199"/>
                </a:lnSpc>
              </a:pPr>
              <a:r>
                <a:rPr lang="en-US" sz="5999">
                  <a:solidFill>
                    <a:srgbClr val="404040"/>
                  </a:solidFill>
                  <a:latin typeface="Rubik One"/>
                </a:rPr>
                <a:t>OVERVIEW</a:t>
              </a:r>
            </a:p>
            <a:p>
              <a:pPr marL="0" lvl="0" indent="0">
                <a:lnSpc>
                  <a:spcPts val="7199"/>
                </a:lnSpc>
                <a:spcBef>
                  <a:spcPct val="0"/>
                </a:spcBef>
              </a:pPr>
              <a:endParaRPr lang="en-US" sz="5999">
                <a:solidFill>
                  <a:srgbClr val="404040"/>
                </a:solidFill>
                <a:latin typeface="Rubik One"/>
              </a:endParaRPr>
            </a:p>
          </p:txBody>
        </p:sp>
        <p:sp>
          <p:nvSpPr>
            <p:cNvPr id="8" name="TextBox 8"/>
            <p:cNvSpPr txBox="1"/>
            <p:nvPr/>
          </p:nvSpPr>
          <p:spPr>
            <a:xfrm>
              <a:off x="0" y="2078467"/>
              <a:ext cx="9651190" cy="6707718"/>
            </a:xfrm>
            <a:prstGeom prst="rect">
              <a:avLst/>
            </a:prstGeom>
          </p:spPr>
          <p:txBody>
            <a:bodyPr lIns="0" tIns="0" rIns="0" bIns="0" rtlCol="0" anchor="t">
              <a:spAutoFit/>
            </a:bodyPr>
            <a:lstStyle/>
            <a:p>
              <a:pPr marL="647697" lvl="1" indent="-323848">
                <a:lnSpc>
                  <a:spcPts val="5099"/>
                </a:lnSpc>
                <a:buFont typeface="Arial"/>
                <a:buChar char="•"/>
              </a:pPr>
              <a:r>
                <a:rPr lang="en-US" sz="2999">
                  <a:solidFill>
                    <a:srgbClr val="404040"/>
                  </a:solidFill>
                  <a:latin typeface="Now Bold"/>
                </a:rPr>
                <a:t>Mind/Body Connection</a:t>
              </a:r>
            </a:p>
            <a:p>
              <a:pPr marL="647697" lvl="1" indent="-323848">
                <a:lnSpc>
                  <a:spcPts val="5099"/>
                </a:lnSpc>
                <a:buFont typeface="Arial"/>
                <a:buChar char="•"/>
              </a:pPr>
              <a:r>
                <a:rPr lang="en-US" sz="2999">
                  <a:solidFill>
                    <a:srgbClr val="404040"/>
                  </a:solidFill>
                  <a:latin typeface="Now Bold"/>
                </a:rPr>
                <a:t>Stress Perceptions</a:t>
              </a:r>
            </a:p>
            <a:p>
              <a:pPr marL="647697" lvl="1" indent="-323848">
                <a:lnSpc>
                  <a:spcPts val="5099"/>
                </a:lnSpc>
                <a:buFont typeface="Arial"/>
                <a:buChar char="•"/>
              </a:pPr>
              <a:r>
                <a:rPr lang="en-US" sz="2999">
                  <a:solidFill>
                    <a:srgbClr val="404040"/>
                  </a:solidFill>
                  <a:latin typeface="Now Bold"/>
                </a:rPr>
                <a:t>Optimism and Health</a:t>
              </a:r>
            </a:p>
            <a:p>
              <a:pPr marL="647697" lvl="1" indent="-323848">
                <a:lnSpc>
                  <a:spcPts val="5099"/>
                </a:lnSpc>
                <a:buFont typeface="Arial"/>
                <a:buChar char="•"/>
              </a:pPr>
              <a:r>
                <a:rPr lang="en-US" sz="2999">
                  <a:solidFill>
                    <a:srgbClr val="404040"/>
                  </a:solidFill>
                  <a:latin typeface="Now Bold"/>
                </a:rPr>
                <a:t>Self-Esteem</a:t>
              </a:r>
            </a:p>
            <a:p>
              <a:pPr marL="647697" lvl="1" indent="-323848">
                <a:lnSpc>
                  <a:spcPts val="5099"/>
                </a:lnSpc>
                <a:buFont typeface="Arial"/>
                <a:buChar char="•"/>
              </a:pPr>
              <a:r>
                <a:rPr lang="en-US" sz="2999">
                  <a:solidFill>
                    <a:srgbClr val="404040"/>
                  </a:solidFill>
                  <a:latin typeface="Now Bold"/>
                </a:rPr>
                <a:t>Locus of Control</a:t>
              </a:r>
            </a:p>
            <a:p>
              <a:pPr marL="647697" lvl="1" indent="-323848">
                <a:lnSpc>
                  <a:spcPts val="5099"/>
                </a:lnSpc>
                <a:buFont typeface="Arial"/>
                <a:buChar char="•"/>
              </a:pPr>
              <a:r>
                <a:rPr lang="en-US" sz="2999">
                  <a:solidFill>
                    <a:srgbClr val="404040"/>
                  </a:solidFill>
                  <a:latin typeface="Now Bold"/>
                </a:rPr>
                <a:t>Anxiety Management</a:t>
              </a:r>
            </a:p>
            <a:p>
              <a:pPr marL="647697" lvl="1" indent="-323848">
                <a:lnSpc>
                  <a:spcPts val="5099"/>
                </a:lnSpc>
                <a:buFont typeface="Arial"/>
                <a:buChar char="•"/>
              </a:pPr>
              <a:r>
                <a:rPr lang="en-US" sz="2999">
                  <a:solidFill>
                    <a:srgbClr val="404040"/>
                  </a:solidFill>
                  <a:latin typeface="Now Bold"/>
                </a:rPr>
                <a:t>Coping Techniques</a:t>
              </a:r>
            </a:p>
            <a:p>
              <a:pPr>
                <a:lnSpc>
                  <a:spcPts val="4759"/>
                </a:lnSpc>
              </a:pPr>
              <a:endParaRPr lang="en-US" sz="2999">
                <a:solidFill>
                  <a:srgbClr val="404040"/>
                </a:solidFill>
                <a:latin typeface="Now Bold"/>
              </a:endParaRPr>
            </a:p>
          </p:txBody>
        </p:sp>
      </p:grpSp>
      <p:pic>
        <p:nvPicPr>
          <p:cNvPr id="9" name="Picture 9"/>
          <p:cNvPicPr>
            <a:picLocks noChangeAspect="1"/>
          </p:cNvPicPr>
          <p:nvPr/>
        </p:nvPicPr>
        <p:blipFill>
          <a:blip r:embed="rId2"/>
          <a:srcRect/>
          <a:stretch>
            <a:fillRect/>
          </a:stretch>
        </p:blipFill>
        <p:spPr>
          <a:xfrm>
            <a:off x="9559658" y="1891002"/>
            <a:ext cx="6648519" cy="61249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B39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11252" y="3236095"/>
            <a:ext cx="7303889" cy="5496177"/>
          </a:xfrm>
          <a:prstGeom prst="rect">
            <a:avLst/>
          </a:prstGeom>
        </p:spPr>
      </p:pic>
      <p:sp>
        <p:nvSpPr>
          <p:cNvPr id="3" name="TextBox 3"/>
          <p:cNvSpPr txBox="1"/>
          <p:nvPr/>
        </p:nvSpPr>
        <p:spPr>
          <a:xfrm>
            <a:off x="1872859" y="1951263"/>
            <a:ext cx="9357810"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HARDINESS</a:t>
            </a:r>
          </a:p>
        </p:txBody>
      </p:sp>
      <p:sp>
        <p:nvSpPr>
          <p:cNvPr id="4" name="TextBox 4"/>
          <p:cNvSpPr txBox="1"/>
          <p:nvPr/>
        </p:nvSpPr>
        <p:spPr>
          <a:xfrm>
            <a:off x="1872859" y="3374459"/>
            <a:ext cx="7238393" cy="5357813"/>
          </a:xfrm>
          <a:prstGeom prst="rect">
            <a:avLst/>
          </a:prstGeom>
        </p:spPr>
        <p:txBody>
          <a:bodyPr lIns="0" tIns="0" rIns="0" bIns="0" rtlCol="0" anchor="t">
            <a:spAutoFit/>
          </a:bodyPr>
          <a:lstStyle/>
          <a:p>
            <a:pPr marL="647697" lvl="1" indent="-323848">
              <a:lnSpc>
                <a:spcPts val="3899"/>
              </a:lnSpc>
              <a:buFont typeface="Arial"/>
              <a:buChar char="•"/>
            </a:pPr>
            <a:r>
              <a:rPr lang="en-US" sz="2999" dirty="0">
                <a:solidFill>
                  <a:srgbClr val="404040"/>
                </a:solidFill>
                <a:latin typeface="Now"/>
              </a:rPr>
              <a:t>People who are hardy have the “3 Cs”</a:t>
            </a:r>
          </a:p>
          <a:p>
            <a:pPr marL="1295394" lvl="2" indent="-431798">
              <a:lnSpc>
                <a:spcPts val="3899"/>
              </a:lnSpc>
              <a:buFont typeface="Arial"/>
              <a:buChar char="⚬"/>
            </a:pPr>
            <a:r>
              <a:rPr lang="en-US" sz="2999" dirty="0">
                <a:solidFill>
                  <a:srgbClr val="404040"/>
                </a:solidFill>
                <a:latin typeface="Now Bold"/>
              </a:rPr>
              <a:t>Commitment</a:t>
            </a:r>
          </a:p>
          <a:p>
            <a:pPr marL="1295394" lvl="2" indent="-431798">
              <a:lnSpc>
                <a:spcPts val="3899"/>
              </a:lnSpc>
              <a:buFont typeface="Arial"/>
              <a:buChar char="⚬"/>
            </a:pPr>
            <a:r>
              <a:rPr lang="en-US" sz="2999" dirty="0">
                <a:solidFill>
                  <a:srgbClr val="404040"/>
                </a:solidFill>
                <a:latin typeface="Now Bold"/>
              </a:rPr>
              <a:t>Control</a:t>
            </a:r>
          </a:p>
          <a:p>
            <a:pPr marL="1295394" lvl="2" indent="-431798">
              <a:lnSpc>
                <a:spcPts val="3899"/>
              </a:lnSpc>
              <a:buFont typeface="Arial"/>
              <a:buChar char="⚬"/>
            </a:pPr>
            <a:r>
              <a:rPr lang="en-US" sz="2999" dirty="0">
                <a:solidFill>
                  <a:srgbClr val="404040"/>
                </a:solidFill>
                <a:latin typeface="Now Bold"/>
              </a:rPr>
              <a:t>Challenge</a:t>
            </a:r>
          </a:p>
          <a:p>
            <a:pPr marL="647697" lvl="1" indent="-323848">
              <a:lnSpc>
                <a:spcPts val="3899"/>
              </a:lnSpc>
              <a:buFont typeface="Arial"/>
              <a:buChar char="•"/>
            </a:pPr>
            <a:r>
              <a:rPr lang="en-US" sz="2999" dirty="0">
                <a:solidFill>
                  <a:srgbClr val="404040"/>
                </a:solidFill>
                <a:latin typeface="Now"/>
              </a:rPr>
              <a:t>Hardy people are able to better withstand the onslaught of stressors</a:t>
            </a:r>
          </a:p>
          <a:p>
            <a:pPr marL="647697" lvl="1" indent="-323848">
              <a:lnSpc>
                <a:spcPts val="3899"/>
              </a:lnSpc>
              <a:buFont typeface="Arial"/>
              <a:buChar char="•"/>
            </a:pPr>
            <a:r>
              <a:rPr lang="en-US" sz="2999" dirty="0">
                <a:solidFill>
                  <a:srgbClr val="404040"/>
                </a:solidFill>
                <a:latin typeface="Now"/>
              </a:rPr>
              <a:t>Become ill less often from stressors</a:t>
            </a:r>
          </a:p>
          <a:p>
            <a:pPr marL="647697" lvl="1" indent="-323848">
              <a:lnSpc>
                <a:spcPts val="3899"/>
              </a:lnSpc>
              <a:buFont typeface="Arial"/>
              <a:buChar char="•"/>
            </a:pPr>
            <a:r>
              <a:rPr lang="en-US" sz="2999" dirty="0">
                <a:solidFill>
                  <a:srgbClr val="404040"/>
                </a:solidFill>
                <a:latin typeface="Now"/>
              </a:rPr>
              <a:t>Have less psychological distress, increased happiness and adjustment, happier marriages</a:t>
            </a:r>
          </a:p>
        </p:txBody>
      </p:sp>
      <p:pic>
        <p:nvPicPr>
          <p:cNvPr id="5" name="Recording">
            <a:hlinkClick r:id="" action="ppaction://media"/>
            <a:extLst>
              <a:ext uri="{FF2B5EF4-FFF2-40B4-BE49-F238E27FC236}">
                <a16:creationId xmlns:a16="http://schemas.microsoft.com/office/drawing/2014/main" id="{C3090922-C1A5-7AC6-DCEA-0D22520D25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91400" y="2098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AC1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44000" y="3412559"/>
            <a:ext cx="7197012" cy="5055901"/>
          </a:xfrm>
          <a:prstGeom prst="rect">
            <a:avLst/>
          </a:prstGeom>
        </p:spPr>
      </p:pic>
      <p:sp>
        <p:nvSpPr>
          <p:cNvPr id="3" name="TextBox 3"/>
          <p:cNvSpPr txBox="1"/>
          <p:nvPr/>
        </p:nvSpPr>
        <p:spPr>
          <a:xfrm>
            <a:off x="1872859" y="1951263"/>
            <a:ext cx="9357810"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TAKING CONTROL</a:t>
            </a:r>
          </a:p>
        </p:txBody>
      </p:sp>
      <p:sp>
        <p:nvSpPr>
          <p:cNvPr id="4" name="TextBox 4"/>
          <p:cNvSpPr txBox="1"/>
          <p:nvPr/>
        </p:nvSpPr>
        <p:spPr>
          <a:xfrm>
            <a:off x="1872859" y="3374459"/>
            <a:ext cx="7238393" cy="4857750"/>
          </a:xfrm>
          <a:prstGeom prst="rect">
            <a:avLst/>
          </a:prstGeom>
        </p:spPr>
        <p:txBody>
          <a:bodyPr lIns="0" tIns="0" rIns="0" bIns="0" rtlCol="0" anchor="t">
            <a:spAutoFit/>
          </a:bodyPr>
          <a:lstStyle/>
          <a:p>
            <a:pPr marL="647697" lvl="1" indent="-323848">
              <a:lnSpc>
                <a:spcPts val="3899"/>
              </a:lnSpc>
              <a:buFont typeface="Arial"/>
              <a:buChar char="•"/>
            </a:pPr>
            <a:r>
              <a:rPr lang="en-US" sz="2999">
                <a:solidFill>
                  <a:srgbClr val="404040"/>
                </a:solidFill>
                <a:latin typeface="Now"/>
              </a:rPr>
              <a:t>Managing stress means exercising control rather than giving up</a:t>
            </a:r>
          </a:p>
          <a:p>
            <a:pPr marL="647697" lvl="1" indent="-323848">
              <a:lnSpc>
                <a:spcPts val="3899"/>
              </a:lnSpc>
              <a:buFont typeface="Arial"/>
              <a:buChar char="•"/>
            </a:pPr>
            <a:r>
              <a:rPr lang="en-US" sz="2999">
                <a:solidFill>
                  <a:srgbClr val="404040"/>
                </a:solidFill>
                <a:latin typeface="Now"/>
              </a:rPr>
              <a:t>You can decide whether to control or not control the stress response</a:t>
            </a:r>
          </a:p>
          <a:p>
            <a:pPr marL="647697" lvl="1" indent="-323848">
              <a:lnSpc>
                <a:spcPts val="3899"/>
              </a:lnSpc>
              <a:buFont typeface="Arial"/>
              <a:buChar char="•"/>
            </a:pPr>
            <a:r>
              <a:rPr lang="en-US" sz="2999">
                <a:solidFill>
                  <a:srgbClr val="404040"/>
                </a:solidFill>
                <a:latin typeface="Now"/>
              </a:rPr>
              <a:t>Practicing specific techniques as a means of taking control and assuming responsibility</a:t>
            </a:r>
          </a:p>
          <a:p>
            <a:pPr marL="647697" lvl="1" indent="-323848">
              <a:lnSpc>
                <a:spcPts val="3899"/>
              </a:lnSpc>
              <a:buFont typeface="Arial"/>
              <a:buChar char="•"/>
            </a:pPr>
            <a:r>
              <a:rPr lang="en-US" sz="2999">
                <a:solidFill>
                  <a:srgbClr val="404040"/>
                </a:solidFill>
                <a:latin typeface="Now"/>
              </a:rPr>
              <a:t>Employing stress management techniques in a stressful way is dysfunction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AC1FF"/>
        </a:solidFill>
        <a:effectLst/>
      </p:bgPr>
    </p:bg>
    <p:spTree>
      <p:nvGrpSpPr>
        <p:cNvPr id="1" name=""/>
        <p:cNvGrpSpPr/>
        <p:nvPr/>
      </p:nvGrpSpPr>
      <p:grpSpPr>
        <a:xfrm>
          <a:off x="0" y="0"/>
          <a:ext cx="0" cy="0"/>
          <a:chOff x="0" y="0"/>
          <a:chExt cx="0" cy="0"/>
        </a:xfrm>
      </p:grpSpPr>
      <p:sp>
        <p:nvSpPr>
          <p:cNvPr id="2" name="TextBox 2"/>
          <p:cNvSpPr txBox="1"/>
          <p:nvPr/>
        </p:nvSpPr>
        <p:spPr>
          <a:xfrm>
            <a:off x="5340367" y="1028700"/>
            <a:ext cx="7607265"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MINDFUL MOMENT</a:t>
            </a:r>
          </a:p>
        </p:txBody>
      </p:sp>
      <p:pic>
        <p:nvPicPr>
          <p:cNvPr id="3" name="Online Media 2" descr="Ross Gives the Gift of Bagpipes | Friends">
            <a:hlinkClick r:id="" action="ppaction://media"/>
            <a:extLst>
              <a:ext uri="{FF2B5EF4-FFF2-40B4-BE49-F238E27FC236}">
                <a16:creationId xmlns:a16="http://schemas.microsoft.com/office/drawing/2014/main" id="{C1928DBD-31E8-F3BA-6A19-CDE206B79F37}"/>
              </a:ext>
            </a:extLst>
          </p:cNvPr>
          <p:cNvPicPr>
            <a:picLocks noRot="1" noChangeAspect="1"/>
          </p:cNvPicPr>
          <p:nvPr>
            <a:videoFile r:link="rId1"/>
          </p:nvPr>
        </p:nvPicPr>
        <p:blipFill>
          <a:blip r:embed="rId4"/>
          <a:stretch>
            <a:fillRect/>
          </a:stretch>
        </p:blipFill>
        <p:spPr>
          <a:xfrm>
            <a:off x="2873684" y="2172843"/>
            <a:ext cx="12540632" cy="70854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AC1FF"/>
        </a:solidFill>
        <a:effectLst/>
      </p:bgPr>
    </p:bg>
    <p:spTree>
      <p:nvGrpSpPr>
        <p:cNvPr id="1" name=""/>
        <p:cNvGrpSpPr/>
        <p:nvPr/>
      </p:nvGrpSpPr>
      <p:grpSpPr>
        <a:xfrm>
          <a:off x="0" y="0"/>
          <a:ext cx="0" cy="0"/>
          <a:chOff x="0" y="0"/>
          <a:chExt cx="0" cy="0"/>
        </a:xfrm>
      </p:grpSpPr>
      <p:sp>
        <p:nvSpPr>
          <p:cNvPr id="2" name="TextBox 2"/>
          <p:cNvSpPr txBox="1"/>
          <p:nvPr/>
        </p:nvSpPr>
        <p:spPr>
          <a:xfrm>
            <a:off x="5340367" y="1028700"/>
            <a:ext cx="7607265"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MINDFUL MOMENT</a:t>
            </a:r>
          </a:p>
        </p:txBody>
      </p:sp>
      <p:pic>
        <p:nvPicPr>
          <p:cNvPr id="4" name="Online Media 3" descr="Friends - Bagpipes Blooper">
            <a:hlinkClick r:id="" action="ppaction://media"/>
            <a:extLst>
              <a:ext uri="{FF2B5EF4-FFF2-40B4-BE49-F238E27FC236}">
                <a16:creationId xmlns:a16="http://schemas.microsoft.com/office/drawing/2014/main" id="{30C2D5D2-CBC0-562C-A7B9-B34C735818B3}"/>
              </a:ext>
            </a:extLst>
          </p:cNvPr>
          <p:cNvPicPr>
            <a:picLocks noRot="1" noChangeAspect="1"/>
          </p:cNvPicPr>
          <p:nvPr>
            <a:videoFile r:link="rId1"/>
          </p:nvPr>
        </p:nvPicPr>
        <p:blipFill>
          <a:blip r:embed="rId4"/>
          <a:stretch>
            <a:fillRect/>
          </a:stretch>
        </p:blipFill>
        <p:spPr>
          <a:xfrm>
            <a:off x="4495800" y="2286000"/>
            <a:ext cx="9296400" cy="6972300"/>
          </a:xfrm>
          <a:prstGeom prst="rect">
            <a:avLst/>
          </a:prstGeom>
        </p:spPr>
      </p:pic>
    </p:spTree>
    <p:extLst>
      <p:ext uri="{BB962C8B-B14F-4D97-AF65-F5344CB8AC3E}">
        <p14:creationId xmlns:p14="http://schemas.microsoft.com/office/powerpoint/2010/main" val="3537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21488" y="3623493"/>
            <a:ext cx="6028892" cy="5305425"/>
          </a:xfrm>
          <a:prstGeom prst="rect">
            <a:avLst/>
          </a:prstGeom>
        </p:spPr>
      </p:pic>
      <p:sp>
        <p:nvSpPr>
          <p:cNvPr id="3" name="TextBox 3"/>
          <p:cNvSpPr txBox="1"/>
          <p:nvPr/>
        </p:nvSpPr>
        <p:spPr>
          <a:xfrm>
            <a:off x="1260390" y="1234646"/>
            <a:ext cx="9357810" cy="1809750"/>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MIND/BODY CONNECTION</a:t>
            </a:r>
          </a:p>
        </p:txBody>
      </p:sp>
      <p:sp>
        <p:nvSpPr>
          <p:cNvPr id="4" name="TextBox 4"/>
          <p:cNvSpPr txBox="1"/>
          <p:nvPr/>
        </p:nvSpPr>
        <p:spPr>
          <a:xfrm>
            <a:off x="1260390" y="3585393"/>
            <a:ext cx="9040424" cy="5343525"/>
          </a:xfrm>
          <a:prstGeom prst="rect">
            <a:avLst/>
          </a:prstGeom>
        </p:spPr>
        <p:txBody>
          <a:bodyPr lIns="0" tIns="0" rIns="0" bIns="0" rtlCol="0" anchor="t">
            <a:spAutoFit/>
          </a:bodyPr>
          <a:lstStyle/>
          <a:p>
            <a:pPr marL="647697" lvl="1" indent="-323848">
              <a:lnSpc>
                <a:spcPts val="3899"/>
              </a:lnSpc>
              <a:buFont typeface="Arial"/>
              <a:buChar char="•"/>
            </a:pPr>
            <a:r>
              <a:rPr lang="en-US" sz="2999" dirty="0">
                <a:solidFill>
                  <a:srgbClr val="404040"/>
                </a:solidFill>
                <a:latin typeface="Now"/>
              </a:rPr>
              <a:t>Previously, we learned about the science of stress</a:t>
            </a:r>
          </a:p>
          <a:p>
            <a:pPr marL="647697" lvl="1" indent="-323848">
              <a:lnSpc>
                <a:spcPts val="3899"/>
              </a:lnSpc>
              <a:buFont typeface="Arial"/>
              <a:buChar char="•"/>
            </a:pPr>
            <a:r>
              <a:rPr lang="en-US" sz="2999" dirty="0">
                <a:solidFill>
                  <a:srgbClr val="404040"/>
                </a:solidFill>
                <a:latin typeface="Now"/>
              </a:rPr>
              <a:t>Your mind and emotions are just as important as your body</a:t>
            </a:r>
          </a:p>
          <a:p>
            <a:pPr marL="647697" lvl="1" indent="-323848">
              <a:lnSpc>
                <a:spcPts val="3899"/>
              </a:lnSpc>
              <a:buFont typeface="Arial"/>
              <a:buChar char="•"/>
            </a:pPr>
            <a:r>
              <a:rPr lang="en-US" sz="2999" dirty="0">
                <a:solidFill>
                  <a:srgbClr val="404040"/>
                </a:solidFill>
                <a:latin typeface="Now"/>
              </a:rPr>
              <a:t>Studies have found that psychologically healthy people develop awareness and control of their thoughts and feelings</a:t>
            </a:r>
          </a:p>
          <a:p>
            <a:pPr marL="647697" lvl="1" indent="-323848">
              <a:lnSpc>
                <a:spcPts val="3899"/>
              </a:lnSpc>
              <a:buFont typeface="Arial"/>
              <a:buChar char="•"/>
            </a:pPr>
            <a:r>
              <a:rPr lang="en-US" sz="2999" dirty="0">
                <a:solidFill>
                  <a:srgbClr val="404040"/>
                </a:solidFill>
                <a:latin typeface="Now"/>
              </a:rPr>
              <a:t>Individuals who are chronically pessimistic, angry, anxious, or depressed are more susceptible to stress and illness, including heart disease and cancer. </a:t>
            </a:r>
          </a:p>
        </p:txBody>
      </p:sp>
      <p:pic>
        <p:nvPicPr>
          <p:cNvPr id="5" name="Recording">
            <a:hlinkClick r:id="" action="ppaction://media"/>
            <a:extLst>
              <a:ext uri="{FF2B5EF4-FFF2-40B4-BE49-F238E27FC236}">
                <a16:creationId xmlns:a16="http://schemas.microsoft.com/office/drawing/2014/main" id="{61A42E57-5D0E-58D8-02E6-04B798B1B8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15200" y="152992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CF9"/>
        </a:solidFill>
        <a:effectLst/>
      </p:bgPr>
    </p:bg>
    <p:spTree>
      <p:nvGrpSpPr>
        <p:cNvPr id="1" name=""/>
        <p:cNvGrpSpPr/>
        <p:nvPr/>
      </p:nvGrpSpPr>
      <p:grpSpPr>
        <a:xfrm>
          <a:off x="0" y="0"/>
          <a:ext cx="0" cy="0"/>
          <a:chOff x="0" y="0"/>
          <a:chExt cx="0" cy="0"/>
        </a:xfrm>
      </p:grpSpPr>
      <p:pic>
        <p:nvPicPr>
          <p:cNvPr id="2" name="Online Media 1" descr="Emotion, Stress, and Health: Crash Course Psychology #26">
            <a:hlinkClick r:id="" action="ppaction://media"/>
            <a:extLst>
              <a:ext uri="{FF2B5EF4-FFF2-40B4-BE49-F238E27FC236}">
                <a16:creationId xmlns:a16="http://schemas.microsoft.com/office/drawing/2014/main" id="{B82DDD53-5BD6-C275-4215-24A05F903322}"/>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B18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28192" y="3848355"/>
            <a:ext cx="3052747" cy="5014779"/>
          </a:xfrm>
          <a:prstGeom prst="rect">
            <a:avLst/>
          </a:prstGeom>
        </p:spPr>
      </p:pic>
      <p:pic>
        <p:nvPicPr>
          <p:cNvPr id="3" name="Picture 3"/>
          <p:cNvPicPr>
            <a:picLocks noChangeAspect="1"/>
          </p:cNvPicPr>
          <p:nvPr/>
        </p:nvPicPr>
        <p:blipFill>
          <a:blip r:embed="rId7"/>
          <a:srcRect/>
          <a:stretch>
            <a:fillRect/>
          </a:stretch>
        </p:blipFill>
        <p:spPr>
          <a:xfrm>
            <a:off x="12685869" y="1697744"/>
            <a:ext cx="4269607" cy="7251987"/>
          </a:xfrm>
          <a:prstGeom prst="rect">
            <a:avLst/>
          </a:prstGeom>
        </p:spPr>
      </p:pic>
      <p:sp>
        <p:nvSpPr>
          <p:cNvPr id="4" name="TextBox 4"/>
          <p:cNvSpPr txBox="1"/>
          <p:nvPr/>
        </p:nvSpPr>
        <p:spPr>
          <a:xfrm>
            <a:off x="1337620" y="1128048"/>
            <a:ext cx="8115300" cy="1809750"/>
          </a:xfrm>
          <a:prstGeom prst="rect">
            <a:avLst/>
          </a:prstGeom>
        </p:spPr>
        <p:txBody>
          <a:bodyPr lIns="0" tIns="0" rIns="0" bIns="0" rtlCol="0" anchor="t">
            <a:spAutoFit/>
          </a:bodyPr>
          <a:lstStyle/>
          <a:p>
            <a:pPr marL="0" lvl="0" indent="0" algn="l">
              <a:lnSpc>
                <a:spcPts val="7199"/>
              </a:lnSpc>
              <a:spcBef>
                <a:spcPct val="0"/>
              </a:spcBef>
            </a:pPr>
            <a:r>
              <a:rPr lang="en-US" sz="5999" dirty="0">
                <a:solidFill>
                  <a:srgbClr val="404040"/>
                </a:solidFill>
                <a:latin typeface="Rubik One"/>
              </a:rPr>
              <a:t>PSYCHOSOMATIC DISEASE</a:t>
            </a:r>
          </a:p>
        </p:txBody>
      </p:sp>
      <p:sp>
        <p:nvSpPr>
          <p:cNvPr id="5" name="TextBox 5"/>
          <p:cNvSpPr txBox="1"/>
          <p:nvPr/>
        </p:nvSpPr>
        <p:spPr>
          <a:xfrm>
            <a:off x="1337620" y="3445857"/>
            <a:ext cx="8990572" cy="575310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404040"/>
                </a:solidFill>
                <a:latin typeface="Now"/>
              </a:rPr>
              <a:t>Have both a mind and a body component.</a:t>
            </a:r>
          </a:p>
          <a:p>
            <a:pPr marL="647698" lvl="1" indent="-323849">
              <a:lnSpc>
                <a:spcPts val="4199"/>
              </a:lnSpc>
              <a:buFont typeface="Arial"/>
              <a:buChar char="•"/>
            </a:pPr>
            <a:r>
              <a:rPr lang="en-US" sz="2999">
                <a:solidFill>
                  <a:srgbClr val="404040"/>
                </a:solidFill>
                <a:latin typeface="Now"/>
              </a:rPr>
              <a:t>Stress can contribute to disease by weakening the immune system</a:t>
            </a:r>
          </a:p>
          <a:p>
            <a:pPr marL="647698" lvl="1" indent="-323849">
              <a:lnSpc>
                <a:spcPts val="4199"/>
              </a:lnSpc>
              <a:buFont typeface="Arial"/>
              <a:buChar char="•"/>
            </a:pPr>
            <a:r>
              <a:rPr lang="en-US" sz="2999">
                <a:solidFill>
                  <a:srgbClr val="404040"/>
                </a:solidFill>
                <a:latin typeface="Now"/>
              </a:rPr>
              <a:t>Stress can also manifest as physically:</a:t>
            </a:r>
          </a:p>
          <a:p>
            <a:pPr marL="1295397" lvl="2" indent="-431799">
              <a:lnSpc>
                <a:spcPts val="4199"/>
              </a:lnSpc>
              <a:buFont typeface="Arial"/>
              <a:buChar char="⚬"/>
            </a:pPr>
            <a:r>
              <a:rPr lang="en-US" sz="2999">
                <a:solidFill>
                  <a:srgbClr val="404040"/>
                </a:solidFill>
                <a:latin typeface="Now"/>
              </a:rPr>
              <a:t>Digestive issues</a:t>
            </a:r>
          </a:p>
          <a:p>
            <a:pPr marL="1295397" lvl="2" indent="-431799">
              <a:lnSpc>
                <a:spcPts val="4199"/>
              </a:lnSpc>
              <a:buFont typeface="Arial"/>
              <a:buChar char="⚬"/>
            </a:pPr>
            <a:r>
              <a:rPr lang="en-US" sz="2999">
                <a:solidFill>
                  <a:srgbClr val="404040"/>
                </a:solidFill>
                <a:latin typeface="Now"/>
              </a:rPr>
              <a:t>Dizziness or shaking</a:t>
            </a:r>
          </a:p>
          <a:p>
            <a:pPr marL="1295397" lvl="2" indent="-431799">
              <a:lnSpc>
                <a:spcPts val="4199"/>
              </a:lnSpc>
              <a:buFont typeface="Arial"/>
              <a:buChar char="⚬"/>
            </a:pPr>
            <a:r>
              <a:rPr lang="en-US" sz="2999">
                <a:solidFill>
                  <a:srgbClr val="404040"/>
                </a:solidFill>
                <a:latin typeface="Now"/>
              </a:rPr>
              <a:t>Headaches</a:t>
            </a:r>
          </a:p>
          <a:p>
            <a:pPr marL="1295397" lvl="2" indent="-431799">
              <a:lnSpc>
                <a:spcPts val="4199"/>
              </a:lnSpc>
              <a:buFont typeface="Arial"/>
              <a:buChar char="⚬"/>
            </a:pPr>
            <a:r>
              <a:rPr lang="en-US" sz="2999">
                <a:solidFill>
                  <a:srgbClr val="404040"/>
                </a:solidFill>
                <a:latin typeface="Now"/>
              </a:rPr>
              <a:t>Muscle aches and pain</a:t>
            </a:r>
          </a:p>
          <a:p>
            <a:pPr marL="1295397" lvl="2" indent="-431799">
              <a:lnSpc>
                <a:spcPts val="4199"/>
              </a:lnSpc>
              <a:buFont typeface="Arial"/>
              <a:buChar char="⚬"/>
            </a:pPr>
            <a:r>
              <a:rPr lang="en-US" sz="2999">
                <a:solidFill>
                  <a:srgbClr val="404040"/>
                </a:solidFill>
                <a:latin typeface="Now"/>
              </a:rPr>
              <a:t>Racing heart</a:t>
            </a:r>
          </a:p>
          <a:p>
            <a:pPr marL="1295397" lvl="2" indent="-431799">
              <a:lnSpc>
                <a:spcPts val="4199"/>
              </a:lnSpc>
              <a:buFont typeface="Arial"/>
              <a:buChar char="⚬"/>
            </a:pPr>
            <a:r>
              <a:rPr lang="en-US" sz="2999">
                <a:solidFill>
                  <a:srgbClr val="404040"/>
                </a:solidFill>
                <a:latin typeface="Now"/>
              </a:rPr>
              <a:t>Elevated blood pressure</a:t>
            </a:r>
          </a:p>
          <a:p>
            <a:pPr marL="0" lvl="0" indent="0">
              <a:lnSpc>
                <a:spcPts val="4199"/>
              </a:lnSpc>
              <a:spcBef>
                <a:spcPct val="0"/>
              </a:spcBef>
            </a:pPr>
            <a:endParaRPr lang="en-US" sz="2999">
              <a:solidFill>
                <a:srgbClr val="404040"/>
              </a:solidFill>
              <a:latin typeface="Now"/>
            </a:endParaRPr>
          </a:p>
        </p:txBody>
      </p:sp>
      <p:pic>
        <p:nvPicPr>
          <p:cNvPr id="6" name="Recording (2)">
            <a:hlinkClick r:id="" action="ppaction://media"/>
            <a:extLst>
              <a:ext uri="{FF2B5EF4-FFF2-40B4-BE49-F238E27FC236}">
                <a16:creationId xmlns:a16="http://schemas.microsoft.com/office/drawing/2014/main" id="{85C1ACC3-786D-A983-1653-DEDBE4B4FDD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63050" y="169774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a:stretch>
            <a:fillRect/>
          </a:stretch>
        </p:blipFill>
        <p:spPr>
          <a:xfrm>
            <a:off x="9144000" y="3297476"/>
            <a:ext cx="8045223" cy="5218523"/>
          </a:xfrm>
          <a:prstGeom prst="rect">
            <a:avLst/>
          </a:prstGeom>
        </p:spPr>
      </p:pic>
      <p:sp>
        <p:nvSpPr>
          <p:cNvPr id="3" name="TextBox 3"/>
          <p:cNvSpPr txBox="1"/>
          <p:nvPr/>
        </p:nvSpPr>
        <p:spPr>
          <a:xfrm>
            <a:off x="1664432" y="1620796"/>
            <a:ext cx="12166179" cy="904875"/>
          </a:xfrm>
          <a:prstGeom prst="rect">
            <a:avLst/>
          </a:prstGeom>
        </p:spPr>
        <p:txBody>
          <a:bodyPr lIns="0" tIns="0" rIns="0" bIns="0" rtlCol="0" anchor="t">
            <a:spAutoFit/>
          </a:bodyPr>
          <a:lstStyle/>
          <a:p>
            <a:pPr marL="0" lvl="0" indent="0">
              <a:lnSpc>
                <a:spcPts val="7199"/>
              </a:lnSpc>
              <a:spcBef>
                <a:spcPct val="0"/>
              </a:spcBef>
            </a:pPr>
            <a:r>
              <a:rPr lang="en-US" sz="5999" dirty="0">
                <a:solidFill>
                  <a:srgbClr val="404040"/>
                </a:solidFill>
                <a:latin typeface="Rubik One"/>
              </a:rPr>
              <a:t>PLACEBO EFFECT</a:t>
            </a:r>
          </a:p>
        </p:txBody>
      </p:sp>
      <p:sp>
        <p:nvSpPr>
          <p:cNvPr id="4" name="TextBox 4"/>
          <p:cNvSpPr txBox="1"/>
          <p:nvPr/>
        </p:nvSpPr>
        <p:spPr>
          <a:xfrm>
            <a:off x="1175309" y="3268901"/>
            <a:ext cx="7711258" cy="5022215"/>
          </a:xfrm>
          <a:prstGeom prst="rect">
            <a:avLst/>
          </a:prstGeom>
        </p:spPr>
        <p:txBody>
          <a:bodyPr lIns="0" tIns="0" rIns="0" bIns="0" rtlCol="0" anchor="t">
            <a:spAutoFit/>
          </a:bodyPr>
          <a:lstStyle/>
          <a:p>
            <a:pPr marL="604519" lvl="1" indent="-302260">
              <a:lnSpc>
                <a:spcPts val="3639"/>
              </a:lnSpc>
              <a:buFont typeface="Arial"/>
              <a:buChar char="•"/>
            </a:pPr>
            <a:r>
              <a:rPr lang="en-US" sz="2799" dirty="0">
                <a:solidFill>
                  <a:srgbClr val="404040"/>
                </a:solidFill>
                <a:latin typeface="Now"/>
              </a:rPr>
              <a:t>A </a:t>
            </a:r>
            <a:r>
              <a:rPr lang="en-US" sz="2799" b="1" dirty="0">
                <a:solidFill>
                  <a:srgbClr val="404040"/>
                </a:solidFill>
                <a:latin typeface="Now"/>
              </a:rPr>
              <a:t>placebo</a:t>
            </a:r>
            <a:r>
              <a:rPr lang="en-US" sz="2799" dirty="0">
                <a:solidFill>
                  <a:srgbClr val="404040"/>
                </a:solidFill>
                <a:latin typeface="Now"/>
              </a:rPr>
              <a:t> is a substance or treatment which is designed to have no therapeutic value </a:t>
            </a:r>
          </a:p>
          <a:p>
            <a:pPr marL="604519" lvl="1" indent="-302260">
              <a:lnSpc>
                <a:spcPts val="3639"/>
              </a:lnSpc>
              <a:buFont typeface="Arial"/>
              <a:buChar char="•"/>
            </a:pPr>
            <a:r>
              <a:rPr lang="en-US" sz="2799" dirty="0">
                <a:solidFill>
                  <a:srgbClr val="404040"/>
                </a:solidFill>
                <a:latin typeface="Now"/>
              </a:rPr>
              <a:t>In study after study, across a broad range of medical conditions, 25-35% of patients consistently experience satisfactory relief when placebos are used instead of regular medicines or procedures. </a:t>
            </a:r>
          </a:p>
          <a:p>
            <a:pPr marL="604519" lvl="1" indent="-302260">
              <a:lnSpc>
                <a:spcPts val="3639"/>
              </a:lnSpc>
              <a:buFont typeface="Arial"/>
              <a:buChar char="•"/>
            </a:pPr>
            <a:r>
              <a:rPr lang="en-US" sz="2799" dirty="0">
                <a:solidFill>
                  <a:srgbClr val="404040"/>
                </a:solidFill>
                <a:latin typeface="Now"/>
              </a:rPr>
              <a:t>Belief that a treatment works can, in fact, result in increased effectiveness.</a:t>
            </a:r>
          </a:p>
        </p:txBody>
      </p:sp>
      <p:pic>
        <p:nvPicPr>
          <p:cNvPr id="6" name="Recording (4)">
            <a:hlinkClick r:id="" action="ppaction://media"/>
            <a:extLst>
              <a:ext uri="{FF2B5EF4-FFF2-40B4-BE49-F238E27FC236}">
                <a16:creationId xmlns:a16="http://schemas.microsoft.com/office/drawing/2014/main" id="{7F0A79EE-3C6B-1A48-BCB9-25F8A4954F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9177" y="7505700"/>
            <a:ext cx="609600" cy="609600"/>
          </a:xfrm>
          <a:prstGeom prst="rect">
            <a:avLst/>
          </a:prstGeom>
        </p:spPr>
      </p:pic>
      <p:pic>
        <p:nvPicPr>
          <p:cNvPr id="7" name="Recording (2)">
            <a:hlinkClick r:id="" action="ppaction://media"/>
            <a:extLst>
              <a:ext uri="{FF2B5EF4-FFF2-40B4-BE49-F238E27FC236}">
                <a16:creationId xmlns:a16="http://schemas.microsoft.com/office/drawing/2014/main" id="{EF6D0CA9-7873-D8FF-2433-0090C79F3AF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89177" y="331652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Online Media 1" descr="The power of the placebo effect - Emma Bryce">
            <a:hlinkClick r:id="" action="ppaction://media"/>
            <a:extLst>
              <a:ext uri="{FF2B5EF4-FFF2-40B4-BE49-F238E27FC236}">
                <a16:creationId xmlns:a16="http://schemas.microsoft.com/office/drawing/2014/main" id="{D1A27160-2CF5-2E36-5409-E5B04FE9DEDF}"/>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465767" y="2374158"/>
            <a:ext cx="7407383" cy="6203683"/>
          </a:xfrm>
          <a:prstGeom prst="rect">
            <a:avLst/>
          </a:prstGeom>
        </p:spPr>
      </p:pic>
      <p:sp>
        <p:nvSpPr>
          <p:cNvPr id="3" name="TextBox 3"/>
          <p:cNvSpPr txBox="1"/>
          <p:nvPr/>
        </p:nvSpPr>
        <p:spPr>
          <a:xfrm>
            <a:off x="1335994" y="1469283"/>
            <a:ext cx="9357810" cy="904875"/>
          </a:xfrm>
          <a:prstGeom prst="rect">
            <a:avLst/>
          </a:prstGeom>
        </p:spPr>
        <p:txBody>
          <a:bodyPr lIns="0" tIns="0" rIns="0" bIns="0" rtlCol="0" anchor="t">
            <a:spAutoFit/>
          </a:bodyPr>
          <a:lstStyle/>
          <a:p>
            <a:pPr marL="0" lvl="0" indent="0">
              <a:lnSpc>
                <a:spcPts val="7199"/>
              </a:lnSpc>
              <a:spcBef>
                <a:spcPct val="0"/>
              </a:spcBef>
            </a:pPr>
            <a:r>
              <a:rPr lang="en-US" sz="5999">
                <a:solidFill>
                  <a:srgbClr val="404040"/>
                </a:solidFill>
                <a:latin typeface="Rubik One"/>
              </a:rPr>
              <a:t>PERCEPTIONS</a:t>
            </a:r>
          </a:p>
        </p:txBody>
      </p:sp>
      <p:sp>
        <p:nvSpPr>
          <p:cNvPr id="4" name="TextBox 4"/>
          <p:cNvSpPr txBox="1"/>
          <p:nvPr/>
        </p:nvSpPr>
        <p:spPr>
          <a:xfrm>
            <a:off x="1335994" y="2861828"/>
            <a:ext cx="7521569" cy="5343525"/>
          </a:xfrm>
          <a:prstGeom prst="rect">
            <a:avLst/>
          </a:prstGeom>
        </p:spPr>
        <p:txBody>
          <a:bodyPr lIns="0" tIns="0" rIns="0" bIns="0" rtlCol="0" anchor="t">
            <a:spAutoFit/>
          </a:bodyPr>
          <a:lstStyle/>
          <a:p>
            <a:pPr marL="647697" lvl="1" indent="-323848">
              <a:lnSpc>
                <a:spcPts val="3899"/>
              </a:lnSpc>
              <a:buFont typeface="Arial"/>
              <a:buChar char="•"/>
            </a:pPr>
            <a:r>
              <a:rPr lang="en-US" sz="2999" dirty="0">
                <a:solidFill>
                  <a:srgbClr val="404040"/>
                </a:solidFill>
                <a:latin typeface="Now"/>
              </a:rPr>
              <a:t>Cognitive interpretations of people, things, and events within your world</a:t>
            </a:r>
          </a:p>
          <a:p>
            <a:pPr>
              <a:lnSpc>
                <a:spcPts val="3899"/>
              </a:lnSpc>
            </a:pPr>
            <a:endParaRPr lang="en-US" sz="2999" dirty="0">
              <a:solidFill>
                <a:srgbClr val="404040"/>
              </a:solidFill>
              <a:latin typeface="Now"/>
            </a:endParaRPr>
          </a:p>
          <a:p>
            <a:pPr marL="647697" lvl="1" indent="-323848">
              <a:lnSpc>
                <a:spcPts val="3899"/>
              </a:lnSpc>
              <a:buFont typeface="Arial"/>
              <a:buChar char="•"/>
            </a:pPr>
            <a:r>
              <a:rPr lang="en-US" sz="2999" dirty="0">
                <a:solidFill>
                  <a:srgbClr val="404040"/>
                </a:solidFill>
                <a:latin typeface="Now"/>
              </a:rPr>
              <a:t>Self-worth also tied to perceptions</a:t>
            </a:r>
          </a:p>
          <a:p>
            <a:pPr marL="647697" lvl="1" indent="-323848">
              <a:lnSpc>
                <a:spcPts val="3899"/>
              </a:lnSpc>
              <a:buFont typeface="Arial"/>
              <a:buChar char="•"/>
            </a:pPr>
            <a:r>
              <a:rPr lang="en-US" sz="2999" dirty="0">
                <a:solidFill>
                  <a:srgbClr val="404040"/>
                </a:solidFill>
                <a:latin typeface="Now"/>
              </a:rPr>
              <a:t>The most critical aspect in preventing unnecessary and unhealthy stress</a:t>
            </a:r>
          </a:p>
          <a:p>
            <a:pPr marL="647697" lvl="1" indent="-323848">
              <a:lnSpc>
                <a:spcPts val="3899"/>
              </a:lnSpc>
              <a:buFont typeface="Arial"/>
              <a:buChar char="•"/>
            </a:pPr>
            <a:r>
              <a:rPr lang="en-US" sz="2999" dirty="0">
                <a:solidFill>
                  <a:srgbClr val="404040"/>
                </a:solidFill>
                <a:latin typeface="Now"/>
              </a:rPr>
              <a:t>Stress is affected by how you perceive it (more </a:t>
            </a:r>
            <a:r>
              <a:rPr lang="en-US" sz="2999" dirty="0" err="1">
                <a:solidFill>
                  <a:srgbClr val="404040"/>
                </a:solidFill>
                <a:latin typeface="Now"/>
              </a:rPr>
              <a:t>humourous</a:t>
            </a:r>
            <a:r>
              <a:rPr lang="en-US" sz="2999" dirty="0">
                <a:solidFill>
                  <a:srgbClr val="404040"/>
                </a:solidFill>
                <a:latin typeface="Now"/>
              </a:rPr>
              <a:t> than threatening?)</a:t>
            </a:r>
          </a:p>
          <a:p>
            <a:pPr>
              <a:lnSpc>
                <a:spcPts val="3899"/>
              </a:lnSpc>
            </a:pPr>
            <a:endParaRPr lang="en-US" sz="2999" dirty="0">
              <a:solidFill>
                <a:srgbClr val="404040"/>
              </a:solidFill>
              <a:latin typeface="Now"/>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4396</Words>
  <Application>Microsoft Macintosh PowerPoint</Application>
  <PresentationFormat>Custom</PresentationFormat>
  <Paragraphs>322</Paragraphs>
  <Slides>33</Slides>
  <Notes>32</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Now Bold</vt:lpstr>
      <vt:lpstr>Rubik One</vt:lpstr>
      <vt:lpstr>Poppins</vt:lpstr>
      <vt:lpstr>Now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dc:title>
  <cp:lastModifiedBy>Dandi Yang</cp:lastModifiedBy>
  <cp:revision>19</cp:revision>
  <dcterms:created xsi:type="dcterms:W3CDTF">2006-08-16T00:00:00Z</dcterms:created>
  <dcterms:modified xsi:type="dcterms:W3CDTF">2023-12-23T03:37:57Z</dcterms:modified>
  <dc:identifier>DAFVW8sGERE</dc:identifier>
</cp:coreProperties>
</file>